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8"/>
  </p:notesMasterIdLst>
  <p:sldIdLst>
    <p:sldId id="257" r:id="rId4"/>
    <p:sldId id="258" r:id="rId5"/>
    <p:sldId id="259" r:id="rId6"/>
    <p:sldId id="260" r:id="rId7"/>
    <p:sldId id="264" r:id="rId8"/>
    <p:sldId id="261" r:id="rId9"/>
    <p:sldId id="263" r:id="rId10"/>
    <p:sldId id="267" r:id="rId11"/>
    <p:sldId id="266" r:id="rId12"/>
    <p:sldId id="268" r:id="rId13"/>
    <p:sldId id="269" r:id="rId14"/>
    <p:sldId id="270" r:id="rId15"/>
    <p:sldId id="271" r:id="rId16"/>
    <p:sldId id="272" r:id="rId17"/>
  </p:sldIdLst>
  <p:sldSz cx="9144000" cy="5143500" type="screen16x9"/>
  <p:notesSz cx="6858000" cy="9144000"/>
  <p:embeddedFontLst>
    <p:embeddedFont>
      <p:font typeface="Dosis" panose="02010503020202060003" pitchFamily="2" charset="77"/>
      <p:regular r:id="rId19"/>
      <p:bold r:id="rId20"/>
    </p:embeddedFont>
    <p:embeddedFont>
      <p:font typeface="Roboto" panose="02000000000000000000" pitchFamily="2" charset="0"/>
      <p:regular r:id="rId21"/>
      <p:bold r:id="rId22"/>
      <p:italic r:id="rId23"/>
      <p:boldItalic r:id="rId24"/>
    </p:embeddedFont>
    <p:embeddedFont>
      <p:font typeface="Roboto Black" panose="02000000000000000000" pitchFamily="2" charset="0"/>
      <p:bold r:id="rId25"/>
      <p:italic r:id="rId26"/>
      <p:boldItalic r:id="rId27"/>
    </p:embeddedFont>
    <p:embeddedFont>
      <p:font typeface="Roboto Thin"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259"/>
  </p:normalViewPr>
  <p:slideViewPr>
    <p:cSldViewPr snapToGrid="0">
      <p:cViewPr varScale="1">
        <p:scale>
          <a:sx n="146" d="100"/>
          <a:sy n="146" d="100"/>
        </p:scale>
        <p:origin x="11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What</a:t>
            </a:r>
            <a:r>
              <a:rPr lang="en-US" sz="1300" baseline="0" dirty="0"/>
              <a:t> Are You Looking For?</a:t>
            </a:r>
            <a:endParaRPr lang="en-US" sz="13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31742125984252"/>
          <c:y val="0.13334658393819149"/>
          <c:w val="0.80099245406824149"/>
          <c:h val="0.54925034303900222"/>
        </c:manualLayout>
      </c:layout>
      <c:barChart>
        <c:barDir val="col"/>
        <c:grouping val="clustered"/>
        <c:varyColors val="0"/>
        <c:ser>
          <c:idx val="0"/>
          <c:order val="0"/>
          <c:tx>
            <c:strRef>
              <c:f>Sheet1!$B$1</c:f>
              <c:strCache>
                <c:ptCount val="1"/>
                <c:pt idx="0">
                  <c:v>I'm not sure. Let's skip it.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1</c:v>
                </c:pt>
              </c:strCache>
            </c:strRef>
          </c:cat>
          <c:val>
            <c:numRef>
              <c:f>Sheet1!$B$2</c:f>
              <c:numCache>
                <c:formatCode>General</c:formatCode>
                <c:ptCount val="1"/>
                <c:pt idx="0">
                  <c:v>49</c:v>
                </c:pt>
              </c:numCache>
            </c:numRef>
          </c:val>
          <c:extLst>
            <c:ext xmlns:c16="http://schemas.microsoft.com/office/drawing/2014/chart" uri="{C3380CC4-5D6E-409C-BE32-E72D297353CC}">
              <c16:uniqueId val="{00000000-FC97-B74C-968E-23290E74B6CB}"/>
            </c:ext>
          </c:extLst>
        </c:ser>
        <c:ser>
          <c:idx val="1"/>
          <c:order val="1"/>
          <c:tx>
            <c:strRef>
              <c:f>Sheet1!$C$1</c:f>
              <c:strCache>
                <c:ptCount val="1"/>
                <c:pt idx="0">
                  <c:v>Men's Styles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1</c:v>
                </c:pt>
              </c:strCache>
            </c:strRef>
          </c:cat>
          <c:val>
            <c:numRef>
              <c:f>Sheet1!$C$2</c:f>
              <c:numCache>
                <c:formatCode>General</c:formatCode>
                <c:ptCount val="1"/>
                <c:pt idx="0">
                  <c:v>242</c:v>
                </c:pt>
              </c:numCache>
            </c:numRef>
          </c:val>
          <c:extLst>
            <c:ext xmlns:c16="http://schemas.microsoft.com/office/drawing/2014/chart" uri="{C3380CC4-5D6E-409C-BE32-E72D297353CC}">
              <c16:uniqueId val="{00000001-FC97-B74C-968E-23290E74B6CB}"/>
            </c:ext>
          </c:extLst>
        </c:ser>
        <c:ser>
          <c:idx val="2"/>
          <c:order val="2"/>
          <c:tx>
            <c:strRef>
              <c:f>Sheet1!$D$1</c:f>
              <c:strCache>
                <c:ptCount val="1"/>
                <c:pt idx="0">
                  <c:v>Women's Styles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1</c:v>
                </c:pt>
              </c:strCache>
            </c:strRef>
          </c:cat>
          <c:val>
            <c:numRef>
              <c:f>Sheet1!$D$2</c:f>
              <c:numCache>
                <c:formatCode>General</c:formatCode>
                <c:ptCount val="1"/>
                <c:pt idx="0">
                  <c:v>209</c:v>
                </c:pt>
              </c:numCache>
            </c:numRef>
          </c:val>
          <c:extLst>
            <c:ext xmlns:c16="http://schemas.microsoft.com/office/drawing/2014/chart" uri="{C3380CC4-5D6E-409C-BE32-E72D297353CC}">
              <c16:uniqueId val="{00000002-FC97-B74C-968E-23290E74B6CB}"/>
            </c:ext>
          </c:extLst>
        </c:ser>
        <c:dLbls>
          <c:showLegendKey val="0"/>
          <c:showVal val="0"/>
          <c:showCatName val="0"/>
          <c:showSerName val="0"/>
          <c:showPercent val="0"/>
          <c:showBubbleSize val="0"/>
        </c:dLbls>
        <c:gapWidth val="219"/>
        <c:overlap val="-27"/>
        <c:axId val="2025655103"/>
        <c:axId val="2025656735"/>
      </c:barChart>
      <c:catAx>
        <c:axId val="2025655103"/>
        <c:scaling>
          <c:orientation val="minMax"/>
        </c:scaling>
        <c:delete val="1"/>
        <c:axPos val="b"/>
        <c:numFmt formatCode="General" sourceLinked="1"/>
        <c:majorTickMark val="none"/>
        <c:minorTickMark val="none"/>
        <c:tickLblPos val="nextTo"/>
        <c:crossAx val="2025656735"/>
        <c:crosses val="autoZero"/>
        <c:auto val="1"/>
        <c:lblAlgn val="ctr"/>
        <c:lblOffset val="100"/>
        <c:noMultiLvlLbl val="0"/>
      </c:catAx>
      <c:valAx>
        <c:axId val="20256567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5655103"/>
        <c:crosses val="autoZero"/>
        <c:crossBetween val="between"/>
      </c:valAx>
      <c:spPr>
        <a:noFill/>
        <a:ln>
          <a:noFill/>
        </a:ln>
        <a:effectLst/>
      </c:spPr>
    </c:plotArea>
    <c:legend>
      <c:legendPos val="b"/>
      <c:layout>
        <c:manualLayout>
          <c:xMode val="edge"/>
          <c:yMode val="edge"/>
          <c:x val="0.10421515018955961"/>
          <c:y val="0.73571801648556179"/>
          <c:w val="0.81008821813939924"/>
          <c:h val="0.244006961623002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What’s Your Fit?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I'm not sure. Let's skip it.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2</c:v>
                </c:pt>
              </c:strCache>
            </c:strRef>
          </c:cat>
          <c:val>
            <c:numRef>
              <c:f>Sheet1!$B$2</c:f>
              <c:numCache>
                <c:formatCode>General</c:formatCode>
                <c:ptCount val="1"/>
                <c:pt idx="0">
                  <c:v>47</c:v>
                </c:pt>
              </c:numCache>
            </c:numRef>
          </c:val>
          <c:extLst>
            <c:ext xmlns:c16="http://schemas.microsoft.com/office/drawing/2014/chart" uri="{C3380CC4-5D6E-409C-BE32-E72D297353CC}">
              <c16:uniqueId val="{00000000-8D7D-7144-B8B8-663548FB50B5}"/>
            </c:ext>
          </c:extLst>
        </c:ser>
        <c:ser>
          <c:idx val="1"/>
          <c:order val="1"/>
          <c:tx>
            <c:strRef>
              <c:f>Sheet1!$C$1</c:f>
              <c:strCache>
                <c:ptCount val="1"/>
                <c:pt idx="0">
                  <c:v>Medium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2</c:v>
                </c:pt>
              </c:strCache>
            </c:strRef>
          </c:cat>
          <c:val>
            <c:numRef>
              <c:f>Sheet1!$C$2</c:f>
              <c:numCache>
                <c:formatCode>General</c:formatCode>
                <c:ptCount val="1"/>
                <c:pt idx="0">
                  <c:v>132</c:v>
                </c:pt>
              </c:numCache>
            </c:numRef>
          </c:val>
          <c:extLst>
            <c:ext xmlns:c16="http://schemas.microsoft.com/office/drawing/2014/chart" uri="{C3380CC4-5D6E-409C-BE32-E72D297353CC}">
              <c16:uniqueId val="{00000001-8D7D-7144-B8B8-663548FB50B5}"/>
            </c:ext>
          </c:extLst>
        </c:ser>
        <c:ser>
          <c:idx val="2"/>
          <c:order val="2"/>
          <c:tx>
            <c:strRef>
              <c:f>Sheet1!$D$1</c:f>
              <c:strCache>
                <c:ptCount val="1"/>
                <c:pt idx="0">
                  <c:v>Narrow</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2</c:v>
                </c:pt>
              </c:strCache>
            </c:strRef>
          </c:cat>
          <c:val>
            <c:numRef>
              <c:f>Sheet1!$D$2</c:f>
              <c:numCache>
                <c:formatCode>General</c:formatCode>
                <c:ptCount val="1"/>
                <c:pt idx="0">
                  <c:v>208</c:v>
                </c:pt>
              </c:numCache>
            </c:numRef>
          </c:val>
          <c:extLst>
            <c:ext xmlns:c16="http://schemas.microsoft.com/office/drawing/2014/chart" uri="{C3380CC4-5D6E-409C-BE32-E72D297353CC}">
              <c16:uniqueId val="{00000002-8D7D-7144-B8B8-663548FB50B5}"/>
            </c:ext>
          </c:extLst>
        </c:ser>
        <c:ser>
          <c:idx val="3"/>
          <c:order val="3"/>
          <c:tx>
            <c:strRef>
              <c:f>Sheet1!$E$1</c:f>
              <c:strCache>
                <c:ptCount val="1"/>
                <c:pt idx="0">
                  <c:v>Wide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2</c:v>
                </c:pt>
              </c:strCache>
            </c:strRef>
          </c:cat>
          <c:val>
            <c:numRef>
              <c:f>Sheet1!$E$2</c:f>
              <c:numCache>
                <c:formatCode>General</c:formatCode>
                <c:ptCount val="1"/>
                <c:pt idx="0">
                  <c:v>88</c:v>
                </c:pt>
              </c:numCache>
            </c:numRef>
          </c:val>
          <c:extLst>
            <c:ext xmlns:c16="http://schemas.microsoft.com/office/drawing/2014/chart" uri="{C3380CC4-5D6E-409C-BE32-E72D297353CC}">
              <c16:uniqueId val="{00000003-8D7D-7144-B8B8-663548FB50B5}"/>
            </c:ext>
          </c:extLst>
        </c:ser>
        <c:dLbls>
          <c:showLegendKey val="0"/>
          <c:showVal val="0"/>
          <c:showCatName val="0"/>
          <c:showSerName val="0"/>
          <c:showPercent val="0"/>
          <c:showBubbleSize val="0"/>
        </c:dLbls>
        <c:gapWidth val="219"/>
        <c:overlap val="-27"/>
        <c:axId val="2025655103"/>
        <c:axId val="2025656735"/>
      </c:barChart>
      <c:catAx>
        <c:axId val="2025655103"/>
        <c:scaling>
          <c:orientation val="minMax"/>
        </c:scaling>
        <c:delete val="1"/>
        <c:axPos val="b"/>
        <c:numFmt formatCode="General" sourceLinked="1"/>
        <c:majorTickMark val="none"/>
        <c:minorTickMark val="none"/>
        <c:tickLblPos val="nextTo"/>
        <c:crossAx val="2025656735"/>
        <c:crosses val="autoZero"/>
        <c:auto val="1"/>
        <c:lblAlgn val="ctr"/>
        <c:lblOffset val="100"/>
        <c:noMultiLvlLbl val="0"/>
      </c:catAx>
      <c:valAx>
        <c:axId val="2025656735"/>
        <c:scaling>
          <c:orientation val="minMax"/>
          <c:max val="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56551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Which Shapes Do</a:t>
            </a:r>
            <a:r>
              <a:rPr lang="en-US" sz="1300" baseline="0" dirty="0"/>
              <a:t> You Like?</a:t>
            </a:r>
            <a:endParaRPr lang="en-US" sz="13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019356955380577"/>
          <c:y val="0.1203830434875157"/>
          <c:w val="0.77888050452026825"/>
          <c:h val="0.56988973796802822"/>
        </c:manualLayout>
      </c:layout>
      <c:barChart>
        <c:barDir val="col"/>
        <c:grouping val="clustered"/>
        <c:varyColors val="0"/>
        <c:ser>
          <c:idx val="0"/>
          <c:order val="0"/>
          <c:tx>
            <c:strRef>
              <c:f>Sheet1!$B$1</c:f>
              <c:strCache>
                <c:ptCount val="1"/>
                <c:pt idx="0">
                  <c:v>No Preference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3</c:v>
                </c:pt>
              </c:strCache>
            </c:strRef>
          </c:cat>
          <c:val>
            <c:numRef>
              <c:f>Sheet1!$B$2</c:f>
              <c:numCache>
                <c:formatCode>General</c:formatCode>
                <c:ptCount val="1"/>
                <c:pt idx="0">
                  <c:v>29</c:v>
                </c:pt>
              </c:numCache>
            </c:numRef>
          </c:val>
          <c:extLst>
            <c:ext xmlns:c16="http://schemas.microsoft.com/office/drawing/2014/chart" uri="{C3380CC4-5D6E-409C-BE32-E72D297353CC}">
              <c16:uniqueId val="{00000000-5212-0E4B-BE4B-5F2AA25C7372}"/>
            </c:ext>
          </c:extLst>
        </c:ser>
        <c:ser>
          <c:idx val="1"/>
          <c:order val="1"/>
          <c:tx>
            <c:strRef>
              <c:f>Sheet1!$C$1</c:f>
              <c:strCache>
                <c:ptCount val="1"/>
                <c:pt idx="0">
                  <c:v>Rectangular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3</c:v>
                </c:pt>
              </c:strCache>
            </c:strRef>
          </c:cat>
          <c:val>
            <c:numRef>
              <c:f>Sheet1!$C$2</c:f>
              <c:numCache>
                <c:formatCode>General</c:formatCode>
                <c:ptCount val="1"/>
                <c:pt idx="0">
                  <c:v>141</c:v>
                </c:pt>
              </c:numCache>
            </c:numRef>
          </c:val>
          <c:extLst>
            <c:ext xmlns:c16="http://schemas.microsoft.com/office/drawing/2014/chart" uri="{C3380CC4-5D6E-409C-BE32-E72D297353CC}">
              <c16:uniqueId val="{00000001-5212-0E4B-BE4B-5F2AA25C7372}"/>
            </c:ext>
          </c:extLst>
        </c:ser>
        <c:ser>
          <c:idx val="2"/>
          <c:order val="2"/>
          <c:tx>
            <c:strRef>
              <c:f>Sheet1!$D$1</c:f>
              <c:strCache>
                <c:ptCount val="1"/>
                <c:pt idx="0">
                  <c:v>Round</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3</c:v>
                </c:pt>
              </c:strCache>
            </c:strRef>
          </c:cat>
          <c:val>
            <c:numRef>
              <c:f>Sheet1!$D$2</c:f>
              <c:numCache>
                <c:formatCode>General</c:formatCode>
                <c:ptCount val="1"/>
                <c:pt idx="0">
                  <c:v>91</c:v>
                </c:pt>
              </c:numCache>
            </c:numRef>
          </c:val>
          <c:extLst>
            <c:ext xmlns:c16="http://schemas.microsoft.com/office/drawing/2014/chart" uri="{C3380CC4-5D6E-409C-BE32-E72D297353CC}">
              <c16:uniqueId val="{00000002-5212-0E4B-BE4B-5F2AA25C7372}"/>
            </c:ext>
          </c:extLst>
        </c:ser>
        <c:ser>
          <c:idx val="3"/>
          <c:order val="3"/>
          <c:tx>
            <c:strRef>
              <c:f>Sheet1!$E$1</c:f>
              <c:strCache>
                <c:ptCount val="1"/>
                <c:pt idx="0">
                  <c:v>Square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3</c:v>
                </c:pt>
              </c:strCache>
            </c:strRef>
          </c:cat>
          <c:val>
            <c:numRef>
              <c:f>Sheet1!$E$2</c:f>
              <c:numCache>
                <c:formatCode>General</c:formatCode>
                <c:ptCount val="1"/>
                <c:pt idx="0">
                  <c:v>119</c:v>
                </c:pt>
              </c:numCache>
            </c:numRef>
          </c:val>
          <c:extLst>
            <c:ext xmlns:c16="http://schemas.microsoft.com/office/drawing/2014/chart" uri="{C3380CC4-5D6E-409C-BE32-E72D297353CC}">
              <c16:uniqueId val="{00000003-5212-0E4B-BE4B-5F2AA25C7372}"/>
            </c:ext>
          </c:extLst>
        </c:ser>
        <c:dLbls>
          <c:showLegendKey val="0"/>
          <c:showVal val="0"/>
          <c:showCatName val="0"/>
          <c:showSerName val="0"/>
          <c:showPercent val="0"/>
          <c:showBubbleSize val="0"/>
        </c:dLbls>
        <c:gapWidth val="219"/>
        <c:overlap val="-27"/>
        <c:axId val="2025655103"/>
        <c:axId val="2025656735"/>
      </c:barChart>
      <c:catAx>
        <c:axId val="2025655103"/>
        <c:scaling>
          <c:orientation val="minMax"/>
        </c:scaling>
        <c:delete val="1"/>
        <c:axPos val="b"/>
        <c:numFmt formatCode="General" sourceLinked="1"/>
        <c:majorTickMark val="none"/>
        <c:minorTickMark val="none"/>
        <c:tickLblPos val="nextTo"/>
        <c:crossAx val="2025656735"/>
        <c:crosses val="autoZero"/>
        <c:auto val="1"/>
        <c:lblAlgn val="ctr"/>
        <c:lblOffset val="100"/>
        <c:noMultiLvlLbl val="0"/>
      </c:catAx>
      <c:valAx>
        <c:axId val="2025656735"/>
        <c:scaling>
          <c:orientation val="minMax"/>
          <c:max val="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5655103"/>
        <c:crosses val="autoZero"/>
        <c:crossBetween val="between"/>
      </c:valAx>
      <c:spPr>
        <a:noFill/>
        <a:ln>
          <a:noFill/>
        </a:ln>
        <a:effectLst/>
      </c:spPr>
    </c:plotArea>
    <c:legend>
      <c:legendPos val="b"/>
      <c:layout>
        <c:manualLayout>
          <c:xMode val="edge"/>
          <c:yMode val="edge"/>
          <c:x val="8.704359871682707E-2"/>
          <c:y val="0.73989601736946298"/>
          <c:w val="0.82591280256634592"/>
          <c:h val="0.2398289661338044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Which Colors Do You Like?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019356955380577"/>
          <c:y val="0.1203830434875157"/>
          <c:w val="0.77888050452026825"/>
          <c:h val="0.56571180740330784"/>
        </c:manualLayout>
      </c:layout>
      <c:barChart>
        <c:barDir val="col"/>
        <c:grouping val="clustered"/>
        <c:varyColors val="0"/>
        <c:ser>
          <c:idx val="0"/>
          <c:order val="0"/>
          <c:tx>
            <c:strRef>
              <c:f>Sheet1!$B$1</c:f>
              <c:strCache>
                <c:ptCount val="1"/>
                <c:pt idx="0">
                  <c:v>Black</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4</c:v>
                </c:pt>
              </c:strCache>
            </c:strRef>
          </c:cat>
          <c:val>
            <c:numRef>
              <c:f>Sheet1!$B$2</c:f>
              <c:numCache>
                <c:formatCode>General</c:formatCode>
                <c:ptCount val="1"/>
                <c:pt idx="0">
                  <c:v>112</c:v>
                </c:pt>
              </c:numCache>
            </c:numRef>
          </c:val>
          <c:extLst>
            <c:ext xmlns:c16="http://schemas.microsoft.com/office/drawing/2014/chart" uri="{C3380CC4-5D6E-409C-BE32-E72D297353CC}">
              <c16:uniqueId val="{00000000-8D7D-7144-B8B8-663548FB50B5}"/>
            </c:ext>
          </c:extLst>
        </c:ser>
        <c:ser>
          <c:idx val="1"/>
          <c:order val="1"/>
          <c:tx>
            <c:strRef>
              <c:f>Sheet1!$C$1</c:f>
              <c:strCache>
                <c:ptCount val="1"/>
                <c:pt idx="0">
                  <c:v>Crystal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4</c:v>
                </c:pt>
              </c:strCache>
            </c:strRef>
          </c:cat>
          <c:val>
            <c:numRef>
              <c:f>Sheet1!$C$2</c:f>
              <c:numCache>
                <c:formatCode>General</c:formatCode>
                <c:ptCount val="1"/>
                <c:pt idx="0">
                  <c:v>69</c:v>
                </c:pt>
              </c:numCache>
            </c:numRef>
          </c:val>
          <c:extLst>
            <c:ext xmlns:c16="http://schemas.microsoft.com/office/drawing/2014/chart" uri="{C3380CC4-5D6E-409C-BE32-E72D297353CC}">
              <c16:uniqueId val="{00000001-8D7D-7144-B8B8-663548FB50B5}"/>
            </c:ext>
          </c:extLst>
        </c:ser>
        <c:ser>
          <c:idx val="2"/>
          <c:order val="2"/>
          <c:tx>
            <c:strRef>
              <c:f>Sheet1!$D$1</c:f>
              <c:strCache>
                <c:ptCount val="1"/>
                <c:pt idx="0">
                  <c:v>Neutral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4</c:v>
                </c:pt>
              </c:strCache>
            </c:strRef>
          </c:cat>
          <c:val>
            <c:numRef>
              <c:f>Sheet1!$D$2</c:f>
              <c:numCache>
                <c:formatCode>General</c:formatCode>
                <c:ptCount val="1"/>
                <c:pt idx="0">
                  <c:v>36</c:v>
                </c:pt>
              </c:numCache>
            </c:numRef>
          </c:val>
          <c:extLst>
            <c:ext xmlns:c16="http://schemas.microsoft.com/office/drawing/2014/chart" uri="{C3380CC4-5D6E-409C-BE32-E72D297353CC}">
              <c16:uniqueId val="{00000002-8D7D-7144-B8B8-663548FB50B5}"/>
            </c:ext>
          </c:extLst>
        </c:ser>
        <c:ser>
          <c:idx val="3"/>
          <c:order val="3"/>
          <c:tx>
            <c:strRef>
              <c:f>Sheet1!$E$1</c:f>
              <c:strCache>
                <c:ptCount val="1"/>
                <c:pt idx="0">
                  <c:v>Tortoise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4</c:v>
                </c:pt>
              </c:strCache>
            </c:strRef>
          </c:cat>
          <c:val>
            <c:numRef>
              <c:f>Sheet1!$E$2</c:f>
              <c:numCache>
                <c:formatCode>General</c:formatCode>
                <c:ptCount val="1"/>
                <c:pt idx="0">
                  <c:v>117</c:v>
                </c:pt>
              </c:numCache>
            </c:numRef>
          </c:val>
          <c:extLst>
            <c:ext xmlns:c16="http://schemas.microsoft.com/office/drawing/2014/chart" uri="{C3380CC4-5D6E-409C-BE32-E72D297353CC}">
              <c16:uniqueId val="{00000003-8D7D-7144-B8B8-663548FB50B5}"/>
            </c:ext>
          </c:extLst>
        </c:ser>
        <c:ser>
          <c:idx val="4"/>
          <c:order val="4"/>
          <c:tx>
            <c:strRef>
              <c:f>Sheet1!$F$1</c:f>
              <c:strCache>
                <c:ptCount val="1"/>
                <c:pt idx="0">
                  <c:v>Two-Tone</c:v>
                </c:pt>
              </c:strCache>
            </c:strRef>
          </c:tx>
          <c:spPr>
            <a:solidFill>
              <a:schemeClr val="accent5"/>
            </a:solidFill>
            <a:ln>
              <a:noFill/>
            </a:ln>
            <a:effectLst/>
          </c:spPr>
          <c:invertIfNegative val="0"/>
          <c:cat>
            <c:strRef>
              <c:f>Sheet1!$A$2</c:f>
              <c:strCache>
                <c:ptCount val="1"/>
                <c:pt idx="0">
                  <c:v>Question 4</c:v>
                </c:pt>
              </c:strCache>
            </c:strRef>
          </c:cat>
          <c:val>
            <c:numRef>
              <c:f>Sheet1!$F$2</c:f>
              <c:numCache>
                <c:formatCode>General</c:formatCode>
                <c:ptCount val="1"/>
                <c:pt idx="0">
                  <c:v>27</c:v>
                </c:pt>
              </c:numCache>
            </c:numRef>
          </c:val>
          <c:extLst>
            <c:ext xmlns:c16="http://schemas.microsoft.com/office/drawing/2014/chart" uri="{C3380CC4-5D6E-409C-BE32-E72D297353CC}">
              <c16:uniqueId val="{00000000-6C34-B946-ADD6-35F589F683A2}"/>
            </c:ext>
          </c:extLst>
        </c:ser>
        <c:dLbls>
          <c:showLegendKey val="0"/>
          <c:showVal val="0"/>
          <c:showCatName val="0"/>
          <c:showSerName val="0"/>
          <c:showPercent val="0"/>
          <c:showBubbleSize val="0"/>
        </c:dLbls>
        <c:gapWidth val="219"/>
        <c:overlap val="-27"/>
        <c:axId val="2025655103"/>
        <c:axId val="2025656735"/>
      </c:barChart>
      <c:catAx>
        <c:axId val="2025655103"/>
        <c:scaling>
          <c:orientation val="minMax"/>
        </c:scaling>
        <c:delete val="1"/>
        <c:axPos val="b"/>
        <c:numFmt formatCode="General" sourceLinked="1"/>
        <c:majorTickMark val="none"/>
        <c:minorTickMark val="none"/>
        <c:tickLblPos val="nextTo"/>
        <c:crossAx val="2025656735"/>
        <c:crosses val="autoZero"/>
        <c:auto val="1"/>
        <c:lblAlgn val="ctr"/>
        <c:lblOffset val="100"/>
        <c:noMultiLvlLbl val="0"/>
      </c:catAx>
      <c:valAx>
        <c:axId val="2025656735"/>
        <c:scaling>
          <c:orientation val="minMax"/>
          <c:max val="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5655103"/>
        <c:crosses val="autoZero"/>
        <c:crossBetween val="between"/>
      </c:valAx>
      <c:spPr>
        <a:noFill/>
        <a:ln>
          <a:noFill/>
        </a:ln>
        <a:effectLst/>
      </c:spPr>
    </c:plotArea>
    <c:legend>
      <c:legendPos val="b"/>
      <c:layout>
        <c:manualLayout>
          <c:xMode val="edge"/>
          <c:yMode val="edge"/>
          <c:x val="0.19489209682123068"/>
          <c:y val="0.7357180868047426"/>
          <c:w val="0.61021580635753869"/>
          <c:h val="0.2440068966985248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300" dirty="0"/>
              <a:t>Last Eye Exam?</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019356955380577"/>
          <c:y val="0.11024553523914939"/>
          <c:w val="0.77888050452026825"/>
          <c:h val="0.58002724621639457"/>
        </c:manualLayout>
      </c:layout>
      <c:barChart>
        <c:barDir val="col"/>
        <c:grouping val="clustered"/>
        <c:varyColors val="0"/>
        <c:ser>
          <c:idx val="0"/>
          <c:order val="0"/>
          <c:tx>
            <c:strRef>
              <c:f>Sheet1!$B$1</c:f>
              <c:strCache>
                <c:ptCount val="1"/>
                <c:pt idx="0">
                  <c:v>&lt;1 Year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5</c:v>
                </c:pt>
              </c:strCache>
            </c:strRef>
          </c:cat>
          <c:val>
            <c:numRef>
              <c:f>Sheet1!$B$2</c:f>
              <c:numCache>
                <c:formatCode>General</c:formatCode>
                <c:ptCount val="1"/>
                <c:pt idx="0">
                  <c:v>141</c:v>
                </c:pt>
              </c:numCache>
            </c:numRef>
          </c:val>
          <c:extLst>
            <c:ext xmlns:c16="http://schemas.microsoft.com/office/drawing/2014/chart" uri="{C3380CC4-5D6E-409C-BE32-E72D297353CC}">
              <c16:uniqueId val="{00000000-5212-0E4B-BE4B-5F2AA25C7372}"/>
            </c:ext>
          </c:extLst>
        </c:ser>
        <c:ser>
          <c:idx val="1"/>
          <c:order val="1"/>
          <c:tx>
            <c:strRef>
              <c:f>Sheet1!$C$1</c:f>
              <c:strCache>
                <c:ptCount val="1"/>
                <c:pt idx="0">
                  <c:v>1-3 Years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5</c:v>
                </c:pt>
              </c:strCache>
            </c:strRef>
          </c:cat>
          <c:val>
            <c:numRef>
              <c:f>Sheet1!$C$2</c:f>
              <c:numCache>
                <c:formatCode>General</c:formatCode>
                <c:ptCount val="1"/>
                <c:pt idx="0">
                  <c:v>56</c:v>
                </c:pt>
              </c:numCache>
            </c:numRef>
          </c:val>
          <c:extLst>
            <c:ext xmlns:c16="http://schemas.microsoft.com/office/drawing/2014/chart" uri="{C3380CC4-5D6E-409C-BE32-E72D297353CC}">
              <c16:uniqueId val="{00000001-5212-0E4B-BE4B-5F2AA25C7372}"/>
            </c:ext>
          </c:extLst>
        </c:ser>
        <c:ser>
          <c:idx val="2"/>
          <c:order val="2"/>
          <c:tx>
            <c:strRef>
              <c:f>Sheet1!$D$1</c:f>
              <c:strCache>
                <c:ptCount val="1"/>
                <c:pt idx="0">
                  <c:v>3+ Years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5</c:v>
                </c:pt>
              </c:strCache>
            </c:strRef>
          </c:cat>
          <c:val>
            <c:numRef>
              <c:f>Sheet1!$D$2</c:f>
              <c:numCache>
                <c:formatCode>General</c:formatCode>
                <c:ptCount val="1"/>
                <c:pt idx="0">
                  <c:v>37</c:v>
                </c:pt>
              </c:numCache>
            </c:numRef>
          </c:val>
          <c:extLst>
            <c:ext xmlns:c16="http://schemas.microsoft.com/office/drawing/2014/chart" uri="{C3380CC4-5D6E-409C-BE32-E72D297353CC}">
              <c16:uniqueId val="{00000002-5212-0E4B-BE4B-5F2AA25C7372}"/>
            </c:ext>
          </c:extLst>
        </c:ser>
        <c:ser>
          <c:idx val="3"/>
          <c:order val="3"/>
          <c:tx>
            <c:strRef>
              <c:f>Sheet1!$E$1</c:f>
              <c:strCache>
                <c:ptCount val="1"/>
                <c:pt idx="0">
                  <c:v>Not Sure. Let's Skip It</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Question 5</c:v>
                </c:pt>
              </c:strCache>
            </c:strRef>
          </c:cat>
          <c:val>
            <c:numRef>
              <c:f>Sheet1!$E$2</c:f>
              <c:numCache>
                <c:formatCode>General</c:formatCode>
                <c:ptCount val="1"/>
                <c:pt idx="0">
                  <c:v>36</c:v>
                </c:pt>
              </c:numCache>
            </c:numRef>
          </c:val>
          <c:extLst>
            <c:ext xmlns:c16="http://schemas.microsoft.com/office/drawing/2014/chart" uri="{C3380CC4-5D6E-409C-BE32-E72D297353CC}">
              <c16:uniqueId val="{00000003-5212-0E4B-BE4B-5F2AA25C7372}"/>
            </c:ext>
          </c:extLst>
        </c:ser>
        <c:dLbls>
          <c:showLegendKey val="0"/>
          <c:showVal val="0"/>
          <c:showCatName val="0"/>
          <c:showSerName val="0"/>
          <c:showPercent val="0"/>
          <c:showBubbleSize val="0"/>
        </c:dLbls>
        <c:gapWidth val="219"/>
        <c:overlap val="-27"/>
        <c:axId val="2025655103"/>
        <c:axId val="2025656735"/>
      </c:barChart>
      <c:catAx>
        <c:axId val="2025655103"/>
        <c:scaling>
          <c:orientation val="minMax"/>
        </c:scaling>
        <c:delete val="1"/>
        <c:axPos val="b"/>
        <c:numFmt formatCode="General" sourceLinked="1"/>
        <c:majorTickMark val="none"/>
        <c:minorTickMark val="none"/>
        <c:tickLblPos val="nextTo"/>
        <c:crossAx val="2025656735"/>
        <c:crosses val="autoZero"/>
        <c:auto val="1"/>
        <c:lblAlgn val="ctr"/>
        <c:lblOffset val="100"/>
        <c:noMultiLvlLbl val="0"/>
      </c:catAx>
      <c:valAx>
        <c:axId val="2025656735"/>
        <c:scaling>
          <c:orientation val="minMax"/>
          <c:max val="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5655103"/>
        <c:crosses val="autoZero"/>
        <c:crossBetween val="between"/>
      </c:valAx>
      <c:spPr>
        <a:noFill/>
        <a:ln>
          <a:noFill/>
        </a:ln>
        <a:effectLst/>
      </c:spPr>
    </c:plotArea>
    <c:legend>
      <c:legendPos val="b"/>
      <c:layout>
        <c:manualLayout>
          <c:xMode val="edge"/>
          <c:yMode val="edge"/>
          <c:x val="8.704359871682707E-2"/>
          <c:y val="0.73989601736946298"/>
          <c:w val="0.82591280256634592"/>
          <c:h val="0.2398289661338044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16189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14160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WITH funnel AS (</a:t>
            </a:r>
          </a:p>
          <a:p>
            <a:pPr marL="0" lvl="0" indent="0" rtl="0">
              <a:spcBef>
                <a:spcPts val="0"/>
              </a:spcBef>
              <a:spcAft>
                <a:spcPts val="0"/>
              </a:spcAft>
              <a:buNone/>
            </a:pPr>
            <a:r>
              <a:rPr lang="en-US" dirty="0"/>
              <a:t>  SELECT </a:t>
            </a:r>
            <a:r>
              <a:rPr lang="en-US" dirty="0" err="1"/>
              <a:t>quiz.user_id</a:t>
            </a:r>
            <a:r>
              <a:rPr lang="en-US" dirty="0"/>
              <a:t>, </a:t>
            </a:r>
            <a:r>
              <a:rPr lang="en-US" dirty="0" err="1"/>
              <a:t>home_try_on.user_id</a:t>
            </a:r>
            <a:r>
              <a:rPr lang="en-US" dirty="0"/>
              <a:t> IS NOT NULL AS '</a:t>
            </a:r>
            <a:r>
              <a:rPr lang="en-US" dirty="0" err="1"/>
              <a:t>is_home_try_on</a:t>
            </a:r>
            <a:r>
              <a:rPr lang="en-US" dirty="0"/>
              <a:t>', </a:t>
            </a:r>
            <a:r>
              <a:rPr lang="en-US" dirty="0" err="1"/>
              <a:t>home_try_on.number_of_pairs</a:t>
            </a:r>
            <a:r>
              <a:rPr lang="en-US" dirty="0"/>
              <a:t>, </a:t>
            </a:r>
            <a:r>
              <a:rPr lang="en-US" dirty="0" err="1"/>
              <a:t>purchase.user_id</a:t>
            </a:r>
            <a:r>
              <a:rPr lang="en-US" dirty="0"/>
              <a:t> IS NOT NULL AS '</a:t>
            </a:r>
            <a:r>
              <a:rPr lang="en-US" dirty="0" err="1"/>
              <a:t>is_purchase</a:t>
            </a:r>
            <a:r>
              <a:rPr lang="en-US" dirty="0"/>
              <a:t>' </a:t>
            </a:r>
          </a:p>
          <a:p>
            <a:pPr marL="0" lvl="0" indent="0" rtl="0">
              <a:spcBef>
                <a:spcPts val="0"/>
              </a:spcBef>
              <a:spcAft>
                <a:spcPts val="0"/>
              </a:spcAft>
              <a:buNone/>
            </a:pPr>
            <a:r>
              <a:rPr lang="en-US" dirty="0"/>
              <a:t>FROM quiz</a:t>
            </a:r>
          </a:p>
          <a:p>
            <a:pPr marL="0" lvl="0" indent="0" rtl="0">
              <a:spcBef>
                <a:spcPts val="0"/>
              </a:spcBef>
              <a:spcAft>
                <a:spcPts val="0"/>
              </a:spcAft>
              <a:buNone/>
            </a:pPr>
            <a:r>
              <a:rPr lang="en-US" dirty="0"/>
              <a:t>LEFT JOIN </a:t>
            </a:r>
            <a:r>
              <a:rPr lang="en-US" dirty="0" err="1"/>
              <a:t>home_try_on</a:t>
            </a:r>
            <a:endParaRPr lang="en-US" dirty="0"/>
          </a:p>
          <a:p>
            <a:pPr marL="0" lvl="0" indent="0" rtl="0">
              <a:spcBef>
                <a:spcPts val="0"/>
              </a:spcBef>
              <a:spcAft>
                <a:spcPts val="0"/>
              </a:spcAft>
              <a:buNone/>
            </a:pPr>
            <a:r>
              <a:rPr lang="en-US" dirty="0"/>
              <a:t>ON </a:t>
            </a:r>
            <a:r>
              <a:rPr lang="en-US" dirty="0" err="1"/>
              <a:t>quiz.user_id</a:t>
            </a:r>
            <a:r>
              <a:rPr lang="en-US" dirty="0"/>
              <a:t> = </a:t>
            </a:r>
            <a:r>
              <a:rPr lang="en-US" dirty="0" err="1"/>
              <a:t>home_try_on.user_id</a:t>
            </a:r>
            <a:endParaRPr lang="en-US" dirty="0"/>
          </a:p>
          <a:p>
            <a:pPr marL="0" lvl="0" indent="0" rtl="0">
              <a:spcBef>
                <a:spcPts val="0"/>
              </a:spcBef>
              <a:spcAft>
                <a:spcPts val="0"/>
              </a:spcAft>
              <a:buNone/>
            </a:pPr>
            <a:r>
              <a:rPr lang="en-US" dirty="0"/>
              <a:t>LEFT JOIN purchase</a:t>
            </a:r>
          </a:p>
          <a:p>
            <a:pPr marL="0" lvl="0" indent="0" rtl="0">
              <a:spcBef>
                <a:spcPts val="0"/>
              </a:spcBef>
              <a:spcAft>
                <a:spcPts val="0"/>
              </a:spcAft>
              <a:buNone/>
            </a:pPr>
            <a:r>
              <a:rPr lang="en-US" dirty="0"/>
              <a:t>ON </a:t>
            </a:r>
            <a:r>
              <a:rPr lang="en-US" dirty="0" err="1"/>
              <a:t>quiz.user_id</a:t>
            </a:r>
            <a:r>
              <a:rPr lang="en-US" dirty="0"/>
              <a:t> = </a:t>
            </a:r>
            <a:r>
              <a:rPr lang="en-US" dirty="0" err="1"/>
              <a:t>purchase.user_id</a:t>
            </a:r>
            <a:r>
              <a:rPr lang="en-US" dirty="0"/>
              <a:t>)</a:t>
            </a:r>
          </a:p>
          <a:p>
            <a:pPr marL="0" lvl="0" indent="0" rtl="0">
              <a:spcBef>
                <a:spcPts val="0"/>
              </a:spcBef>
              <a:spcAft>
                <a:spcPts val="0"/>
              </a:spcAft>
              <a:buNone/>
            </a:pPr>
            <a:endParaRPr lang="en-US" dirty="0"/>
          </a:p>
          <a:p>
            <a:pPr marL="0" lvl="0" indent="0" rtl="0">
              <a:spcBef>
                <a:spcPts val="0"/>
              </a:spcBef>
              <a:spcAft>
                <a:spcPts val="0"/>
              </a:spcAft>
              <a:buNone/>
            </a:pPr>
            <a:r>
              <a:rPr lang="en-US" dirty="0"/>
              <a:t>SELECT </a:t>
            </a:r>
            <a:r>
              <a:rPr lang="en-US" dirty="0" err="1"/>
              <a:t>number_of_pairs</a:t>
            </a:r>
            <a:r>
              <a:rPr lang="en-US" dirty="0"/>
              <a:t>, SUM(</a:t>
            </a:r>
            <a:r>
              <a:rPr lang="en-US" dirty="0" err="1"/>
              <a:t>is_home_try_on</a:t>
            </a:r>
            <a:r>
              <a:rPr lang="en-US" dirty="0"/>
              <a:t>), SUM(</a:t>
            </a:r>
            <a:r>
              <a:rPr lang="en-US" dirty="0" err="1"/>
              <a:t>is_purchase</a:t>
            </a:r>
            <a:r>
              <a:rPr lang="en-US" dirty="0"/>
              <a:t>)</a:t>
            </a:r>
          </a:p>
          <a:p>
            <a:pPr marL="0" lvl="0" indent="0" rtl="0">
              <a:spcBef>
                <a:spcPts val="0"/>
              </a:spcBef>
              <a:spcAft>
                <a:spcPts val="0"/>
              </a:spcAft>
              <a:buNone/>
            </a:pPr>
            <a:r>
              <a:rPr lang="en-US" dirty="0"/>
              <a:t>FROM funnel</a:t>
            </a:r>
          </a:p>
          <a:p>
            <a:pPr marL="0" lvl="0" indent="0" rtl="0">
              <a:spcBef>
                <a:spcPts val="0"/>
              </a:spcBef>
              <a:spcAft>
                <a:spcPts val="0"/>
              </a:spcAft>
              <a:buNone/>
            </a:pPr>
            <a:r>
              <a:rPr lang="en-US" dirty="0"/>
              <a:t>GROUP BY </a:t>
            </a:r>
            <a:r>
              <a:rPr lang="en-US" dirty="0" err="1"/>
              <a:t>number_of_pairs</a:t>
            </a:r>
            <a:r>
              <a:rPr lang="en-US" dirty="0"/>
              <a:t>;</a:t>
            </a:r>
            <a:endParaRPr dirty="0"/>
          </a:p>
        </p:txBody>
      </p:sp>
    </p:spTree>
    <p:extLst>
      <p:ext uri="{BB962C8B-B14F-4D97-AF65-F5344CB8AC3E}">
        <p14:creationId xmlns:p14="http://schemas.microsoft.com/office/powerpoint/2010/main" val="552864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5628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8246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9902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SELECT question, response, COUNT(*)</a:t>
            </a:r>
          </a:p>
          <a:p>
            <a:pPr marL="0" lvl="0" indent="0" rtl="0">
              <a:spcBef>
                <a:spcPts val="0"/>
              </a:spcBef>
              <a:spcAft>
                <a:spcPts val="0"/>
              </a:spcAft>
              <a:buNone/>
            </a:pPr>
            <a:r>
              <a:rPr lang="en-US" dirty="0"/>
              <a:t>FROM survey</a:t>
            </a:r>
          </a:p>
          <a:p>
            <a:pPr marL="0" lvl="0" indent="0" rtl="0">
              <a:spcBef>
                <a:spcPts val="0"/>
              </a:spcBef>
              <a:spcAft>
                <a:spcPts val="0"/>
              </a:spcAft>
              <a:buNone/>
            </a:pPr>
            <a:r>
              <a:rPr lang="en-US" dirty="0"/>
              <a:t>GROUP BY question, response;</a:t>
            </a:r>
          </a:p>
          <a:p>
            <a:pPr marL="0" lvl="0" indent="0"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SELECT question, response, COUNT(*)</a:t>
            </a:r>
          </a:p>
          <a:p>
            <a:pPr marL="0" lvl="0" indent="0" rtl="0">
              <a:spcBef>
                <a:spcPts val="0"/>
              </a:spcBef>
              <a:spcAft>
                <a:spcPts val="0"/>
              </a:spcAft>
              <a:buNone/>
            </a:pPr>
            <a:r>
              <a:rPr lang="en-US" dirty="0"/>
              <a:t>FROM survey</a:t>
            </a:r>
          </a:p>
          <a:p>
            <a:pPr marL="0" lvl="0" indent="0" rtl="0">
              <a:spcBef>
                <a:spcPts val="0"/>
              </a:spcBef>
              <a:spcAft>
                <a:spcPts val="0"/>
              </a:spcAft>
              <a:buNone/>
            </a:pPr>
            <a:r>
              <a:rPr lang="en-US" dirty="0"/>
              <a:t>GROUP BY question, response;</a:t>
            </a:r>
          </a:p>
          <a:p>
            <a:pPr marL="0" lvl="0" indent="0" rtl="0">
              <a:spcBef>
                <a:spcPts val="0"/>
              </a:spcBef>
              <a:spcAft>
                <a:spcPts val="0"/>
              </a:spcAft>
              <a:buNone/>
            </a:pPr>
            <a:endParaRPr dirty="0"/>
          </a:p>
        </p:txBody>
      </p:sp>
    </p:spTree>
    <p:extLst>
      <p:ext uri="{BB962C8B-B14F-4D97-AF65-F5344CB8AC3E}">
        <p14:creationId xmlns:p14="http://schemas.microsoft.com/office/powerpoint/2010/main" val="356283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SELECT question, response, COUNT(*)</a:t>
            </a:r>
          </a:p>
          <a:p>
            <a:pPr marL="0" lvl="0" indent="0" rtl="0">
              <a:spcBef>
                <a:spcPts val="0"/>
              </a:spcBef>
              <a:spcAft>
                <a:spcPts val="0"/>
              </a:spcAft>
              <a:buNone/>
            </a:pPr>
            <a:r>
              <a:rPr lang="en-US" dirty="0"/>
              <a:t>FROM survey</a:t>
            </a:r>
          </a:p>
          <a:p>
            <a:pPr marL="0" lvl="0" indent="0" rtl="0">
              <a:spcBef>
                <a:spcPts val="0"/>
              </a:spcBef>
              <a:spcAft>
                <a:spcPts val="0"/>
              </a:spcAft>
              <a:buNone/>
            </a:pPr>
            <a:r>
              <a:rPr lang="en-US" dirty="0"/>
              <a:t>GROUP BY question;</a:t>
            </a:r>
          </a:p>
          <a:p>
            <a:pPr marL="0" lvl="0" indent="0" rtl="0">
              <a:spcBef>
                <a:spcPts val="0"/>
              </a:spcBef>
              <a:spcAft>
                <a:spcPts val="0"/>
              </a:spcAft>
              <a:buNone/>
            </a:pPr>
            <a:endParaRPr dirty="0"/>
          </a:p>
        </p:txBody>
      </p:sp>
    </p:spTree>
    <p:extLst>
      <p:ext uri="{BB962C8B-B14F-4D97-AF65-F5344CB8AC3E}">
        <p14:creationId xmlns:p14="http://schemas.microsoft.com/office/powerpoint/2010/main" val="417480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3127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13892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4800" dirty="0" err="1">
                <a:solidFill>
                  <a:schemeClr val="lt1"/>
                </a:solidFill>
                <a:latin typeface="Roboto Black"/>
                <a:ea typeface="Roboto Black"/>
                <a:cs typeface="Roboto Black"/>
                <a:sym typeface="Roboto Black"/>
              </a:rPr>
              <a:t>Warby</a:t>
            </a:r>
            <a:r>
              <a:rPr lang="en-US" sz="4800" dirty="0">
                <a:solidFill>
                  <a:schemeClr val="lt1"/>
                </a:solidFill>
                <a:latin typeface="Roboto Black"/>
                <a:ea typeface="Roboto Black"/>
                <a:cs typeface="Roboto Black"/>
                <a:sym typeface="Roboto Black"/>
              </a:rPr>
              <a:t> Parker Data Analysis</a:t>
            </a:r>
            <a:endParaRPr sz="48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Analyzing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Kyle Bachand</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4/18/2020</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6" name="Shape 304">
            <a:extLst>
              <a:ext uri="{FF2B5EF4-FFF2-40B4-BE49-F238E27FC236}">
                <a16:creationId xmlns:a16="http://schemas.microsoft.com/office/drawing/2014/main" id="{4D85F310-2D4E-EF41-8742-1CCDA6A1DAD0}"/>
              </a:ext>
            </a:extLst>
          </p:cNvPr>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lvl="0"/>
            <a:r>
              <a:rPr lang="en-US" sz="2800" b="1" dirty="0">
                <a:solidFill>
                  <a:srgbClr val="295269"/>
                </a:solidFill>
                <a:latin typeface="Roboto"/>
                <a:ea typeface="Roboto"/>
                <a:cs typeface="Roboto"/>
                <a:sym typeface="Roboto"/>
              </a:rPr>
              <a:t>Number of Responses Per Survey Question</a:t>
            </a:r>
          </a:p>
        </p:txBody>
      </p:sp>
      <p:sp>
        <p:nvSpPr>
          <p:cNvPr id="4" name="Shape 316">
            <a:extLst>
              <a:ext uri="{FF2B5EF4-FFF2-40B4-BE49-F238E27FC236}">
                <a16:creationId xmlns:a16="http://schemas.microsoft.com/office/drawing/2014/main" id="{6AB17970-CAD1-3248-AD08-FFCF540B4AD3}"/>
              </a:ext>
            </a:extLst>
          </p:cNvPr>
          <p:cNvSpPr txBox="1"/>
          <p:nvPr/>
        </p:nvSpPr>
        <p:spPr>
          <a:xfrm>
            <a:off x="177975" y="1201324"/>
            <a:ext cx="8520600" cy="316244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Based on the survey data provided and the analysis conducted using SQL, it was found that the biggest drop off in participation occurred when the users were asked when their last eye exam was.</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Percentage decreases from question to question are illustrated below:</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Question 2 (What’s your fit?):  - 5%</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Question 3 (Which shapes do you like?):  - 2%</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Question 4 (Which colors do you like?):  - 5%</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Question 5 (When was your last eye exam?):  - 25%</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 sz="1200" dirty="0">
              <a:latin typeface="Roboto"/>
              <a:ea typeface="Roboto"/>
              <a:cs typeface="Roboto"/>
              <a:sym typeface="Roboto"/>
            </a:endParaRPr>
          </a:p>
          <a:p>
            <a:pPr lvl="0" rtl="0">
              <a:lnSpc>
                <a:spcPct val="115000"/>
              </a:lnSpc>
              <a:spcBef>
                <a:spcPts val="0"/>
              </a:spcBef>
              <a:spcAft>
                <a:spcPts val="0"/>
              </a:spcAft>
              <a:buClr>
                <a:schemeClr val="dk1"/>
              </a:buClr>
              <a:buSzPts val="1100"/>
            </a:pPr>
            <a:r>
              <a:rPr lang="en" sz="1200" dirty="0">
                <a:latin typeface="Roboto"/>
                <a:ea typeface="Roboto"/>
                <a:cs typeface="Roboto"/>
                <a:sym typeface="Roboto"/>
              </a:rPr>
              <a:t>The reason for the drop is likely due to consumers not wanting to take the time to think about when their last eye exam was. It would be easier to ask a yes or no question such as, “Have you had an eye exam in the last year?”</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p:txBody>
      </p:sp>
    </p:spTree>
    <p:extLst>
      <p:ext uri="{BB962C8B-B14F-4D97-AF65-F5344CB8AC3E}">
        <p14:creationId xmlns:p14="http://schemas.microsoft.com/office/powerpoint/2010/main" val="283698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4. # of Pairs Sent vs. Purchased</a:t>
            </a:r>
            <a:endParaRPr dirty="0"/>
          </a:p>
        </p:txBody>
      </p:sp>
    </p:spTree>
    <p:extLst>
      <p:ext uri="{BB962C8B-B14F-4D97-AF65-F5344CB8AC3E}">
        <p14:creationId xmlns:p14="http://schemas.microsoft.com/office/powerpoint/2010/main" val="2884664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6" name="Shape 304">
            <a:extLst>
              <a:ext uri="{FF2B5EF4-FFF2-40B4-BE49-F238E27FC236}">
                <a16:creationId xmlns:a16="http://schemas.microsoft.com/office/drawing/2014/main" id="{4D85F310-2D4E-EF41-8742-1CCDA6A1DAD0}"/>
              </a:ext>
            </a:extLst>
          </p:cNvPr>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lvl="0"/>
            <a:r>
              <a:rPr lang="en-US" b="1" dirty="0">
                <a:solidFill>
                  <a:srgbClr val="295269"/>
                </a:solidFill>
                <a:latin typeface="Roboto"/>
                <a:ea typeface="Roboto"/>
                <a:cs typeface="Roboto"/>
                <a:sym typeface="Roboto"/>
              </a:rPr>
              <a:t>Pairs Sent vs. Purchased</a:t>
            </a:r>
          </a:p>
        </p:txBody>
      </p:sp>
      <p:graphicFrame>
        <p:nvGraphicFramePr>
          <p:cNvPr id="4" name="Shape 317">
            <a:extLst>
              <a:ext uri="{FF2B5EF4-FFF2-40B4-BE49-F238E27FC236}">
                <a16:creationId xmlns:a16="http://schemas.microsoft.com/office/drawing/2014/main" id="{1002148A-7809-544E-A98A-576F5ED4CAB6}"/>
              </a:ext>
            </a:extLst>
          </p:cNvPr>
          <p:cNvGraphicFramePr/>
          <p:nvPr>
            <p:extLst>
              <p:ext uri="{D42A27DB-BD31-4B8C-83A1-F6EECF244321}">
                <p14:modId xmlns:p14="http://schemas.microsoft.com/office/powerpoint/2010/main" val="753967802"/>
              </p:ext>
            </p:extLst>
          </p:nvPr>
        </p:nvGraphicFramePr>
        <p:xfrm>
          <a:off x="141760" y="737787"/>
          <a:ext cx="7979199" cy="1493430"/>
        </p:xfrm>
        <a:graphic>
          <a:graphicData uri="http://schemas.openxmlformats.org/drawingml/2006/table">
            <a:tbl>
              <a:tblPr>
                <a:noFill/>
                <a:tableStyleId>{8628B589-4659-4227-9C68-565DD4A46BFE}</a:tableStyleId>
              </a:tblPr>
              <a:tblGrid>
                <a:gridCol w="1648074">
                  <a:extLst>
                    <a:ext uri="{9D8B030D-6E8A-4147-A177-3AD203B41FA5}">
                      <a16:colId xmlns:a16="http://schemas.microsoft.com/office/drawing/2014/main" val="20000"/>
                    </a:ext>
                  </a:extLst>
                </a:gridCol>
                <a:gridCol w="2110375">
                  <a:extLst>
                    <a:ext uri="{9D8B030D-6E8A-4147-A177-3AD203B41FA5}">
                      <a16:colId xmlns:a16="http://schemas.microsoft.com/office/drawing/2014/main" val="20001"/>
                    </a:ext>
                  </a:extLst>
                </a:gridCol>
                <a:gridCol w="2110375">
                  <a:extLst>
                    <a:ext uri="{9D8B030D-6E8A-4147-A177-3AD203B41FA5}">
                      <a16:colId xmlns:a16="http://schemas.microsoft.com/office/drawing/2014/main" val="20002"/>
                    </a:ext>
                  </a:extLst>
                </a:gridCol>
                <a:gridCol w="2110375">
                  <a:extLst>
                    <a:ext uri="{9D8B030D-6E8A-4147-A177-3AD203B41FA5}">
                      <a16:colId xmlns:a16="http://schemas.microsoft.com/office/drawing/2014/main" val="242958684"/>
                    </a:ext>
                  </a:extLst>
                </a:gridCol>
              </a:tblGrid>
              <a:tr h="407950">
                <a:tc>
                  <a:txBody>
                    <a:bodyPr/>
                    <a:lstStyle/>
                    <a:p>
                      <a:pPr marL="0" lvl="0" indent="0" rtl="0">
                        <a:spcBef>
                          <a:spcPts val="0"/>
                        </a:spcBef>
                        <a:spcAft>
                          <a:spcPts val="0"/>
                        </a:spcAft>
                        <a:buNone/>
                      </a:pPr>
                      <a:r>
                        <a:rPr lang="en" sz="1000" b="1" dirty="0">
                          <a:solidFill>
                            <a:srgbClr val="FFFFFF"/>
                          </a:solidFill>
                        </a:rPr>
                        <a:t>Number of Pairs Sent</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Number of Consumers Pairs Sent To</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Purchased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Percent Purchased</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1400" dirty="0"/>
                        <a:t>3 Pairs</a:t>
                      </a:r>
                      <a:endParaRPr sz="1400" dirty="0"/>
                    </a:p>
                  </a:txBody>
                  <a:tcPr marL="91425" marR="91425" marT="91425" marB="91425"/>
                </a:tc>
                <a:tc>
                  <a:txBody>
                    <a:bodyPr/>
                    <a:lstStyle/>
                    <a:p>
                      <a:pPr marL="0" lvl="0" indent="0" rtl="0">
                        <a:spcBef>
                          <a:spcPts val="0"/>
                        </a:spcBef>
                        <a:spcAft>
                          <a:spcPts val="0"/>
                        </a:spcAft>
                        <a:buNone/>
                      </a:pPr>
                      <a:r>
                        <a:rPr lang="en-US" sz="1400" b="0" i="0" u="none" strike="noStrike" cap="none" dirty="0">
                          <a:solidFill>
                            <a:srgbClr val="000000"/>
                          </a:solidFill>
                          <a:effectLst/>
                          <a:latin typeface="Arial"/>
                          <a:ea typeface="Arial"/>
                          <a:cs typeface="Arial"/>
                          <a:sym typeface="Arial"/>
                        </a:rPr>
                        <a:t>379</a:t>
                      </a:r>
                      <a:endParaRPr sz="1400" dirty="0"/>
                    </a:p>
                  </a:txBody>
                  <a:tcPr marL="91425" marR="91425" marT="91425" marB="91425"/>
                </a:tc>
                <a:tc>
                  <a:txBody>
                    <a:bodyPr/>
                    <a:lstStyle/>
                    <a:p>
                      <a:pPr marL="0" lvl="0" indent="0" rtl="0">
                        <a:spcBef>
                          <a:spcPts val="0"/>
                        </a:spcBef>
                        <a:spcAft>
                          <a:spcPts val="0"/>
                        </a:spcAft>
                        <a:buNone/>
                      </a:pPr>
                      <a:r>
                        <a:rPr lang="en-US" sz="1400" b="0" i="0" u="none" strike="noStrike" cap="none" dirty="0">
                          <a:solidFill>
                            <a:srgbClr val="000000"/>
                          </a:solidFill>
                          <a:effectLst/>
                          <a:latin typeface="Arial"/>
                          <a:ea typeface="Arial"/>
                          <a:cs typeface="Arial"/>
                          <a:sym typeface="Arial"/>
                        </a:rPr>
                        <a:t>201</a:t>
                      </a:r>
                      <a:endParaRPr sz="1400" dirty="0"/>
                    </a:p>
                  </a:txBody>
                  <a:tcPr marL="91425" marR="91425" marT="91425" marB="91425"/>
                </a:tc>
                <a:tc>
                  <a:txBody>
                    <a:bodyPr/>
                    <a:lstStyle/>
                    <a:p>
                      <a:pPr marL="0" lvl="0" indent="0" rtl="0">
                        <a:spcBef>
                          <a:spcPts val="0"/>
                        </a:spcBef>
                        <a:spcAft>
                          <a:spcPts val="0"/>
                        </a:spcAft>
                        <a:buNone/>
                      </a:pPr>
                      <a:r>
                        <a:rPr lang="en-US" sz="1400" dirty="0"/>
                        <a:t>53.0%</a:t>
                      </a:r>
                      <a:endParaRPr sz="1400" dirty="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r>
                        <a:rPr lang="en-US" sz="1400" b="0" i="0" u="none" strike="noStrike" cap="none" dirty="0">
                          <a:solidFill>
                            <a:srgbClr val="000000"/>
                          </a:solidFill>
                          <a:effectLst/>
                          <a:latin typeface="Arial"/>
                          <a:ea typeface="Arial"/>
                          <a:cs typeface="Arial"/>
                          <a:sym typeface="Arial"/>
                        </a:rPr>
                        <a:t>5 Pairs</a:t>
                      </a:r>
                      <a:endParaRPr sz="14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371</a:t>
                      </a:r>
                      <a:endParaRPr lang="en-US" sz="1400" dirty="0"/>
                    </a:p>
                    <a:p>
                      <a:pPr marL="0" lvl="0" indent="0" rtl="0">
                        <a:spcBef>
                          <a:spcPts val="0"/>
                        </a:spcBef>
                        <a:spcAft>
                          <a:spcPts val="0"/>
                        </a:spcAft>
                        <a:buNone/>
                      </a:pPr>
                      <a:endParaRPr sz="1400" dirty="0"/>
                    </a:p>
                  </a:txBody>
                  <a:tcPr marL="91425" marR="91425" marT="91425" marB="91425"/>
                </a:tc>
                <a:tc>
                  <a:txBody>
                    <a:bodyPr/>
                    <a:lstStyle/>
                    <a:p>
                      <a:pPr marL="0" lvl="0" indent="0" rtl="0">
                        <a:spcBef>
                          <a:spcPts val="0"/>
                        </a:spcBef>
                        <a:spcAft>
                          <a:spcPts val="0"/>
                        </a:spcAft>
                        <a:buNone/>
                      </a:pPr>
                      <a:r>
                        <a:rPr lang="en-US" sz="1400" dirty="0"/>
                        <a:t>294</a:t>
                      </a:r>
                      <a:endParaRPr sz="1400" dirty="0"/>
                    </a:p>
                  </a:txBody>
                  <a:tcPr marL="91425" marR="91425" marT="91425" marB="91425"/>
                </a:tc>
                <a:tc>
                  <a:txBody>
                    <a:bodyPr/>
                    <a:lstStyle/>
                    <a:p>
                      <a:pPr marL="0" lvl="0" indent="0" rtl="0">
                        <a:spcBef>
                          <a:spcPts val="0"/>
                        </a:spcBef>
                        <a:spcAft>
                          <a:spcPts val="0"/>
                        </a:spcAft>
                        <a:buNone/>
                      </a:pPr>
                      <a:r>
                        <a:rPr lang="en-US" sz="1400" dirty="0"/>
                        <a:t>79.2%</a:t>
                      </a:r>
                      <a:endParaRPr sz="1400" dirty="0"/>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93751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5. Actionable Insights</a:t>
            </a:r>
            <a:endParaRPr dirty="0"/>
          </a:p>
        </p:txBody>
      </p:sp>
    </p:spTree>
    <p:extLst>
      <p:ext uri="{BB962C8B-B14F-4D97-AF65-F5344CB8AC3E}">
        <p14:creationId xmlns:p14="http://schemas.microsoft.com/office/powerpoint/2010/main" val="2491468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6" name="Shape 304">
            <a:extLst>
              <a:ext uri="{FF2B5EF4-FFF2-40B4-BE49-F238E27FC236}">
                <a16:creationId xmlns:a16="http://schemas.microsoft.com/office/drawing/2014/main" id="{4D85F310-2D4E-EF41-8742-1CCDA6A1DAD0}"/>
              </a:ext>
            </a:extLst>
          </p:cNvPr>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lvl="0"/>
            <a:r>
              <a:rPr lang="en-US" sz="2800" b="1" dirty="0">
                <a:solidFill>
                  <a:srgbClr val="295269"/>
                </a:solidFill>
                <a:latin typeface="Roboto"/>
                <a:ea typeface="Roboto"/>
                <a:cs typeface="Roboto"/>
                <a:sym typeface="Roboto"/>
              </a:rPr>
              <a:t>Actionable Insights</a:t>
            </a:r>
          </a:p>
        </p:txBody>
      </p:sp>
      <p:sp>
        <p:nvSpPr>
          <p:cNvPr id="4" name="Shape 316">
            <a:extLst>
              <a:ext uri="{FF2B5EF4-FFF2-40B4-BE49-F238E27FC236}">
                <a16:creationId xmlns:a16="http://schemas.microsoft.com/office/drawing/2014/main" id="{6AB17970-CAD1-3248-AD08-FFCF540B4AD3}"/>
              </a:ext>
            </a:extLst>
          </p:cNvPr>
          <p:cNvSpPr txBox="1"/>
          <p:nvPr/>
        </p:nvSpPr>
        <p:spPr>
          <a:xfrm>
            <a:off x="177975" y="1201324"/>
            <a:ext cx="8520600" cy="316244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Based on the data analysis, it is advised that </a:t>
            </a:r>
            <a:r>
              <a:rPr lang="en-US" sz="1200" dirty="0" err="1">
                <a:latin typeface="Roboto"/>
                <a:ea typeface="Roboto"/>
                <a:cs typeface="Roboto"/>
                <a:sym typeface="Roboto"/>
              </a:rPr>
              <a:t>Warby</a:t>
            </a:r>
            <a:r>
              <a:rPr lang="en-US" sz="1200" dirty="0">
                <a:latin typeface="Roboto"/>
                <a:ea typeface="Roboto"/>
                <a:cs typeface="Roboto"/>
                <a:sym typeface="Roboto"/>
              </a:rPr>
              <a:t> Parker work on the following areas: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Make the eye exam question easier to answer, such as changing to a yes/no question</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more pairs sent to a consumer, the more likely they are to purchase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 sz="1200"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p:txBody>
      </p:sp>
    </p:spTree>
    <p:extLst>
      <p:ext uri="{BB962C8B-B14F-4D97-AF65-F5344CB8AC3E}">
        <p14:creationId xmlns:p14="http://schemas.microsoft.com/office/powerpoint/2010/main" val="2164613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Table Data</a:t>
            </a:r>
          </a:p>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Number of Responses Per Survey Question</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Completion Rates for Quiz and Reasoning</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 of Pairs Tried on vs. Purchase</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Actionable Insights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Table Data</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Warby</a:t>
            </a:r>
            <a:r>
              <a:rPr lang="en-US" sz="1200" dirty="0">
                <a:latin typeface="Roboto"/>
                <a:ea typeface="Roboto"/>
                <a:cs typeface="Roboto"/>
                <a:sym typeface="Roboto"/>
              </a:rPr>
              <a:t> Parker provided four tables for data analysis derived from two distinct funnels</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dirty="0">
                <a:latin typeface="Roboto"/>
                <a:ea typeface="Roboto"/>
                <a:cs typeface="Roboto"/>
                <a:sym typeface="Roboto"/>
              </a:rPr>
              <a:t>Survey (from </a:t>
            </a:r>
            <a:r>
              <a:rPr lang="en" sz="1200" b="1" dirty="0">
                <a:latin typeface="Roboto"/>
                <a:ea typeface="Roboto"/>
                <a:cs typeface="Roboto"/>
                <a:sym typeface="Roboto"/>
              </a:rPr>
              <a:t>quiz</a:t>
            </a:r>
            <a:r>
              <a:rPr lang="en" sz="1200" dirty="0">
                <a:latin typeface="Roboto"/>
                <a:ea typeface="Roboto"/>
                <a:cs typeface="Roboto"/>
                <a:sym typeface="Roboto"/>
              </a:rPr>
              <a:t> funnel and shown below)</a:t>
            </a: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Q</a:t>
            </a:r>
            <a:r>
              <a:rPr lang="en" sz="1200" dirty="0" err="1">
                <a:latin typeface="Roboto"/>
                <a:ea typeface="Roboto"/>
                <a:cs typeface="Roboto"/>
                <a:sym typeface="Roboto"/>
              </a:rPr>
              <a:t>uiz</a:t>
            </a:r>
            <a:r>
              <a:rPr lang="en" sz="1200" dirty="0">
                <a:latin typeface="Roboto"/>
                <a:ea typeface="Roboto"/>
                <a:cs typeface="Roboto"/>
                <a:sym typeface="Roboto"/>
              </a:rPr>
              <a:t> (from </a:t>
            </a:r>
            <a:r>
              <a:rPr lang="en" sz="1200" b="1" dirty="0">
                <a:latin typeface="Roboto"/>
                <a:ea typeface="Roboto"/>
                <a:cs typeface="Roboto"/>
                <a:sym typeface="Roboto"/>
              </a:rPr>
              <a:t>home try on </a:t>
            </a:r>
            <a:r>
              <a:rPr lang="en" sz="1200" dirty="0">
                <a:latin typeface="Roboto"/>
                <a:ea typeface="Roboto"/>
                <a:cs typeface="Roboto"/>
                <a:sym typeface="Roboto"/>
              </a:rPr>
              <a:t>funnel)</a:t>
            </a:r>
          </a:p>
          <a:p>
            <a:pPr marL="457200" indent="-304800">
              <a:lnSpc>
                <a:spcPct val="115000"/>
              </a:lnSpc>
              <a:buSzPts val="1200"/>
              <a:buFont typeface="Roboto"/>
              <a:buChar char="●"/>
            </a:pPr>
            <a:r>
              <a:rPr lang="en" sz="1200" dirty="0">
                <a:latin typeface="Roboto"/>
                <a:ea typeface="Roboto"/>
                <a:cs typeface="Roboto"/>
                <a:sym typeface="Roboto"/>
              </a:rPr>
              <a:t>Home Try On (from </a:t>
            </a:r>
            <a:r>
              <a:rPr lang="en" sz="1200" b="1" dirty="0">
                <a:latin typeface="Roboto"/>
                <a:ea typeface="Roboto"/>
                <a:cs typeface="Roboto"/>
                <a:sym typeface="Roboto"/>
              </a:rPr>
              <a:t>home try on </a:t>
            </a:r>
            <a:r>
              <a:rPr lang="en" sz="1200" dirty="0">
                <a:latin typeface="Roboto"/>
                <a:ea typeface="Roboto"/>
                <a:cs typeface="Roboto"/>
                <a:sym typeface="Roboto"/>
              </a:rPr>
              <a:t>funnel)</a:t>
            </a:r>
          </a:p>
          <a:p>
            <a:pPr marL="457200" indent="-304800">
              <a:lnSpc>
                <a:spcPct val="115000"/>
              </a:lnSpc>
              <a:buSzPts val="1200"/>
              <a:buFont typeface="Roboto"/>
              <a:buChar char="●"/>
            </a:pPr>
            <a:r>
              <a:rPr lang="en" sz="1200" dirty="0">
                <a:latin typeface="Roboto"/>
                <a:ea typeface="Roboto"/>
                <a:cs typeface="Roboto"/>
                <a:sym typeface="Roboto"/>
              </a:rPr>
              <a:t>Purchase (from </a:t>
            </a:r>
            <a:r>
              <a:rPr lang="en" sz="1200" b="1" dirty="0">
                <a:latin typeface="Roboto"/>
                <a:ea typeface="Roboto"/>
                <a:cs typeface="Roboto"/>
                <a:sym typeface="Roboto"/>
              </a:rPr>
              <a:t>home try on </a:t>
            </a:r>
            <a:r>
              <a:rPr lang="en" sz="1200" dirty="0">
                <a:latin typeface="Roboto"/>
                <a:ea typeface="Roboto"/>
                <a:cs typeface="Roboto"/>
                <a:sym typeface="Roboto"/>
              </a:rPr>
              <a:t>funnel)</a:t>
            </a:r>
          </a:p>
        </p:txBody>
      </p:sp>
      <p:graphicFrame>
        <p:nvGraphicFramePr>
          <p:cNvPr id="317" name="Shape 317"/>
          <p:cNvGraphicFramePr/>
          <p:nvPr>
            <p:extLst>
              <p:ext uri="{D42A27DB-BD31-4B8C-83A1-F6EECF244321}">
                <p14:modId xmlns:p14="http://schemas.microsoft.com/office/powerpoint/2010/main" val="4253188559"/>
              </p:ext>
            </p:extLst>
          </p:nvPr>
        </p:nvGraphicFramePr>
        <p:xfrm>
          <a:off x="177974" y="2993825"/>
          <a:ext cx="8520600" cy="2016395"/>
        </p:xfrm>
        <a:graphic>
          <a:graphicData uri="http://schemas.openxmlformats.org/drawingml/2006/table">
            <a:tbl>
              <a:tblPr>
                <a:noFill/>
                <a:tableStyleId>{8628B589-4659-4227-9C68-565DD4A46BFE}</a:tableStyleId>
              </a:tblPr>
              <a:tblGrid>
                <a:gridCol w="2392742">
                  <a:extLst>
                    <a:ext uri="{9D8B030D-6E8A-4147-A177-3AD203B41FA5}">
                      <a16:colId xmlns:a16="http://schemas.microsoft.com/office/drawing/2014/main" val="20000"/>
                    </a:ext>
                  </a:extLst>
                </a:gridCol>
                <a:gridCol w="3063929">
                  <a:extLst>
                    <a:ext uri="{9D8B030D-6E8A-4147-A177-3AD203B41FA5}">
                      <a16:colId xmlns:a16="http://schemas.microsoft.com/office/drawing/2014/main" val="20001"/>
                    </a:ext>
                  </a:extLst>
                </a:gridCol>
                <a:gridCol w="3063929">
                  <a:extLst>
                    <a:ext uri="{9D8B030D-6E8A-4147-A177-3AD203B41FA5}">
                      <a16:colId xmlns:a16="http://schemas.microsoft.com/office/drawing/2014/main" val="20002"/>
                    </a:ext>
                  </a:extLst>
                </a:gridCol>
              </a:tblGrid>
              <a:tr h="407950">
                <a:tc>
                  <a:txBody>
                    <a:bodyPr/>
                    <a:lstStyle/>
                    <a:p>
                      <a:pPr marL="0" lvl="0" indent="0" rtl="0">
                        <a:spcBef>
                          <a:spcPts val="0"/>
                        </a:spcBef>
                        <a:spcAft>
                          <a:spcPts val="0"/>
                        </a:spcAft>
                        <a:buNone/>
                      </a:pPr>
                      <a:r>
                        <a:rPr lang="en" sz="1000" b="1" dirty="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err="1">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Response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800" dirty="0"/>
                        <a:t>1. What are you looking for?</a:t>
                      </a:r>
                      <a:endParaRPr sz="800" dirty="0"/>
                    </a:p>
                  </a:txBody>
                  <a:tcPr marL="91425" marR="91425" marT="91425" marB="91425"/>
                </a:tc>
                <a:tc>
                  <a:txBody>
                    <a:bodyPr/>
                    <a:lstStyle/>
                    <a:p>
                      <a:pPr marL="0" lvl="0" indent="0" rtl="0">
                        <a:spcBef>
                          <a:spcPts val="0"/>
                        </a:spcBef>
                        <a:spcAft>
                          <a:spcPts val="0"/>
                        </a:spcAft>
                        <a:buNone/>
                      </a:pPr>
                      <a:r>
                        <a:rPr lang="en-US" sz="800" b="0" i="0" u="none" strike="noStrike" cap="none" dirty="0">
                          <a:solidFill>
                            <a:srgbClr val="000000"/>
                          </a:solidFill>
                          <a:effectLst/>
                          <a:latin typeface="Arial"/>
                          <a:ea typeface="Arial"/>
                          <a:cs typeface="Arial"/>
                          <a:sym typeface="Arial"/>
                        </a:rPr>
                        <a:t>005e7f99-d48c-4fce-b605-10506c85aaf7</a:t>
                      </a:r>
                      <a:endParaRPr sz="800" dirty="0"/>
                    </a:p>
                  </a:txBody>
                  <a:tcPr marL="91425" marR="91425" marT="91425" marB="91425"/>
                </a:tc>
                <a:tc>
                  <a:txBody>
                    <a:bodyPr/>
                    <a:lstStyle/>
                    <a:p>
                      <a:pPr marL="0" lvl="0" indent="0" rtl="0">
                        <a:spcBef>
                          <a:spcPts val="0"/>
                        </a:spcBef>
                        <a:spcAft>
                          <a:spcPts val="0"/>
                        </a:spcAft>
                        <a:buNone/>
                      </a:pPr>
                      <a:r>
                        <a:rPr lang="en-US" sz="800" b="0" i="0" u="none" strike="noStrike" cap="none" dirty="0">
                          <a:solidFill>
                            <a:srgbClr val="000000"/>
                          </a:solidFill>
                          <a:effectLst/>
                          <a:latin typeface="Arial"/>
                          <a:ea typeface="Arial"/>
                          <a:cs typeface="Arial"/>
                          <a:sym typeface="Arial"/>
                        </a:rPr>
                        <a:t>Women's Styles</a:t>
                      </a:r>
                      <a:endParaRPr sz="800" dirty="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r>
                        <a:rPr lang="en-US" sz="800" b="0" i="0" u="none" strike="noStrike" cap="none" dirty="0">
                          <a:solidFill>
                            <a:srgbClr val="000000"/>
                          </a:solidFill>
                          <a:effectLst/>
                          <a:latin typeface="Arial"/>
                          <a:ea typeface="Arial"/>
                          <a:cs typeface="Arial"/>
                          <a:sym typeface="Arial"/>
                        </a:rPr>
                        <a:t>2. What's your fit?</a:t>
                      </a:r>
                      <a:endParaRPr sz="8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a:solidFill>
                            <a:srgbClr val="000000"/>
                          </a:solidFill>
                          <a:effectLst/>
                          <a:latin typeface="Arial"/>
                          <a:ea typeface="Arial"/>
                          <a:cs typeface="Arial"/>
                          <a:sym typeface="Arial"/>
                        </a:rPr>
                        <a:t>005e7f99-d48c-4fce-b605-10506c85aaf7</a:t>
                      </a:r>
                      <a:endParaRPr lang="en-US" sz="800" dirty="0"/>
                    </a:p>
                    <a:p>
                      <a:pPr marL="0" lvl="0" indent="0" rtl="0">
                        <a:spcBef>
                          <a:spcPts val="0"/>
                        </a:spcBef>
                        <a:spcAft>
                          <a:spcPts val="0"/>
                        </a:spcAft>
                        <a:buNone/>
                      </a:pPr>
                      <a:endParaRPr sz="800" dirty="0"/>
                    </a:p>
                  </a:txBody>
                  <a:tcPr marL="91425" marR="91425" marT="91425" marB="91425"/>
                </a:tc>
                <a:tc>
                  <a:txBody>
                    <a:bodyPr/>
                    <a:lstStyle/>
                    <a:p>
                      <a:pPr marL="0" lvl="0" indent="0" rtl="0">
                        <a:spcBef>
                          <a:spcPts val="0"/>
                        </a:spcBef>
                        <a:spcAft>
                          <a:spcPts val="0"/>
                        </a:spcAft>
                        <a:buNone/>
                      </a:pPr>
                      <a:r>
                        <a:rPr lang="en-US" sz="800" dirty="0"/>
                        <a:t>Medium</a:t>
                      </a:r>
                      <a:endParaRPr sz="8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800" b="0" i="0" u="none" strike="noStrike" cap="none" dirty="0">
                          <a:solidFill>
                            <a:srgbClr val="000000"/>
                          </a:solidFill>
                          <a:effectLst/>
                          <a:latin typeface="Arial"/>
                          <a:ea typeface="Arial"/>
                          <a:cs typeface="Arial"/>
                          <a:sym typeface="Arial"/>
                        </a:rPr>
                        <a:t>3. Which shapes do you like?</a:t>
                      </a:r>
                      <a:endParaRPr sz="8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a:solidFill>
                            <a:srgbClr val="000000"/>
                          </a:solidFill>
                          <a:effectLst/>
                          <a:latin typeface="Arial"/>
                          <a:ea typeface="Arial"/>
                          <a:cs typeface="Arial"/>
                          <a:sym typeface="Arial"/>
                        </a:rPr>
                        <a:t>005e7f99-d48c-4fce-b605-10506c85aaf7</a:t>
                      </a:r>
                      <a:endParaRPr lang="en-US" sz="800" dirty="0"/>
                    </a:p>
                    <a:p>
                      <a:pPr marL="0" lvl="0" indent="0" rtl="0">
                        <a:spcBef>
                          <a:spcPts val="0"/>
                        </a:spcBef>
                        <a:spcAft>
                          <a:spcPts val="0"/>
                        </a:spcAft>
                        <a:buNone/>
                      </a:pPr>
                      <a:endParaRPr sz="800" dirty="0"/>
                    </a:p>
                  </a:txBody>
                  <a:tcPr marL="91425" marR="91425" marT="91425" marB="91425"/>
                </a:tc>
                <a:tc>
                  <a:txBody>
                    <a:bodyPr/>
                    <a:lstStyle/>
                    <a:p>
                      <a:pPr marL="0" lvl="0" indent="0" rtl="0">
                        <a:spcBef>
                          <a:spcPts val="0"/>
                        </a:spcBef>
                        <a:spcAft>
                          <a:spcPts val="0"/>
                        </a:spcAft>
                        <a:buNone/>
                      </a:pPr>
                      <a:r>
                        <a:rPr lang="en-US" sz="800" dirty="0"/>
                        <a:t>Round</a:t>
                      </a:r>
                      <a:endParaRPr sz="800" dirty="0"/>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r>
                        <a:rPr lang="en-US" sz="800" b="0" i="0" u="none" strike="noStrike" cap="none" dirty="0">
                          <a:solidFill>
                            <a:srgbClr val="000000"/>
                          </a:solidFill>
                          <a:effectLst/>
                          <a:latin typeface="Arial"/>
                          <a:ea typeface="Arial"/>
                          <a:cs typeface="Arial"/>
                          <a:sym typeface="Arial"/>
                        </a:rPr>
                        <a:t>4. Which colors do you like?</a:t>
                      </a:r>
                      <a:endParaRPr sz="8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a:solidFill>
                            <a:srgbClr val="000000"/>
                          </a:solidFill>
                          <a:effectLst/>
                          <a:latin typeface="Arial"/>
                          <a:ea typeface="Arial"/>
                          <a:cs typeface="Arial"/>
                          <a:sym typeface="Arial"/>
                        </a:rPr>
                        <a:t>005e7f99-d48c-4fce-b605-10506c85aaf7</a:t>
                      </a:r>
                      <a:endParaRPr lang="en-US" sz="800" dirty="0"/>
                    </a:p>
                    <a:p>
                      <a:pPr marL="0" lvl="0" indent="0" rtl="0">
                        <a:spcBef>
                          <a:spcPts val="0"/>
                        </a:spcBef>
                        <a:spcAft>
                          <a:spcPts val="0"/>
                        </a:spcAft>
                        <a:buNone/>
                      </a:pPr>
                      <a:endParaRPr sz="800" dirty="0"/>
                    </a:p>
                  </a:txBody>
                  <a:tcPr marL="91425" marR="91425" marT="91425" marB="91425"/>
                </a:tc>
                <a:tc>
                  <a:txBody>
                    <a:bodyPr/>
                    <a:lstStyle/>
                    <a:p>
                      <a:pPr marL="0" lvl="0" indent="0" rtl="0">
                        <a:spcBef>
                          <a:spcPts val="0"/>
                        </a:spcBef>
                        <a:spcAft>
                          <a:spcPts val="0"/>
                        </a:spcAft>
                        <a:buNone/>
                      </a:pPr>
                      <a:r>
                        <a:rPr lang="en-US" sz="800" dirty="0"/>
                        <a:t>Two-Tone</a:t>
                      </a:r>
                      <a:endParaRPr sz="800" dirty="0"/>
                    </a:p>
                  </a:txBody>
                  <a:tcPr marL="91425" marR="91425" marT="91425" marB="91425"/>
                </a:tc>
                <a:extLst>
                  <a:ext uri="{0D108BD9-81ED-4DB2-BD59-A6C34878D82A}">
                    <a16:rowId xmlns:a16="http://schemas.microsoft.com/office/drawing/2014/main" val="10004"/>
                  </a:ext>
                </a:extLst>
              </a:tr>
            </a:tbl>
          </a:graphicData>
        </a:graphic>
      </p:graphicFrame>
      <p:sp>
        <p:nvSpPr>
          <p:cNvPr id="6" name="Shape 304">
            <a:extLst>
              <a:ext uri="{FF2B5EF4-FFF2-40B4-BE49-F238E27FC236}">
                <a16:creationId xmlns:a16="http://schemas.microsoft.com/office/drawing/2014/main" id="{842AA111-6C35-BD4D-84F0-702EF50D7169}"/>
              </a:ext>
            </a:extLst>
          </p:cNvPr>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Tables Used</a:t>
            </a:r>
            <a:endParaRPr b="1" dirty="0">
              <a:solidFill>
                <a:srgbClr val="295269"/>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Survey Questions</a:t>
            </a:r>
            <a:endParaRPr dirty="0"/>
          </a:p>
        </p:txBody>
      </p:sp>
    </p:spTree>
    <p:extLst>
      <p:ext uri="{BB962C8B-B14F-4D97-AF65-F5344CB8AC3E}">
        <p14:creationId xmlns:p14="http://schemas.microsoft.com/office/powerpoint/2010/main" val="3133929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E1C8427-AB6C-EB44-B842-7E51B6F2BC3D}"/>
              </a:ext>
            </a:extLst>
          </p:cNvPr>
          <p:cNvGraphicFramePr/>
          <p:nvPr>
            <p:extLst>
              <p:ext uri="{D42A27DB-BD31-4B8C-83A1-F6EECF244321}">
                <p14:modId xmlns:p14="http://schemas.microsoft.com/office/powerpoint/2010/main" val="2641520610"/>
              </p:ext>
            </p:extLst>
          </p:nvPr>
        </p:nvGraphicFramePr>
        <p:xfrm>
          <a:off x="464745" y="1385179"/>
          <a:ext cx="2743200" cy="37583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35951442-6C7B-1F41-B912-DFD8C01B8030}"/>
              </a:ext>
            </a:extLst>
          </p:cNvPr>
          <p:cNvGraphicFramePr/>
          <p:nvPr>
            <p:extLst>
              <p:ext uri="{D42A27DB-BD31-4B8C-83A1-F6EECF244321}">
                <p14:modId xmlns:p14="http://schemas.microsoft.com/office/powerpoint/2010/main" val="450278390"/>
              </p:ext>
            </p:extLst>
          </p:nvPr>
        </p:nvGraphicFramePr>
        <p:xfrm>
          <a:off x="3378452" y="1385179"/>
          <a:ext cx="2743200" cy="37583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EF72ECC8-ED7E-7548-AC25-DEBBECF046B8}"/>
              </a:ext>
            </a:extLst>
          </p:cNvPr>
          <p:cNvGraphicFramePr/>
          <p:nvPr>
            <p:extLst>
              <p:ext uri="{D42A27DB-BD31-4B8C-83A1-F6EECF244321}">
                <p14:modId xmlns:p14="http://schemas.microsoft.com/office/powerpoint/2010/main" val="2559113557"/>
              </p:ext>
            </p:extLst>
          </p:nvPr>
        </p:nvGraphicFramePr>
        <p:xfrm>
          <a:off x="6292159" y="1385178"/>
          <a:ext cx="2743200" cy="3758320"/>
        </p:xfrm>
        <a:graphic>
          <a:graphicData uri="http://schemas.openxmlformats.org/drawingml/2006/chart">
            <c:chart xmlns:c="http://schemas.openxmlformats.org/drawingml/2006/chart" xmlns:r="http://schemas.openxmlformats.org/officeDocument/2006/relationships" r:id="rId5"/>
          </a:graphicData>
        </a:graphic>
      </p:graphicFrame>
      <p:sp>
        <p:nvSpPr>
          <p:cNvPr id="10" name="Shape 304">
            <a:extLst>
              <a:ext uri="{FF2B5EF4-FFF2-40B4-BE49-F238E27FC236}">
                <a16:creationId xmlns:a16="http://schemas.microsoft.com/office/drawing/2014/main" id="{A3F81E07-AC40-124B-97CE-43A711075BAF}"/>
              </a:ext>
            </a:extLst>
          </p:cNvPr>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lvl="0"/>
            <a:r>
              <a:rPr lang="en-US" b="1" dirty="0">
                <a:solidFill>
                  <a:srgbClr val="295269"/>
                </a:solidFill>
                <a:latin typeface="Roboto"/>
                <a:ea typeface="Roboto"/>
                <a:cs typeface="Roboto"/>
                <a:sym typeface="Roboto"/>
              </a:rPr>
              <a:t>Number of Responses Per Survey Question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35951442-6C7B-1F41-B912-DFD8C01B8030}"/>
              </a:ext>
            </a:extLst>
          </p:cNvPr>
          <p:cNvGraphicFramePr/>
          <p:nvPr>
            <p:extLst>
              <p:ext uri="{D42A27DB-BD31-4B8C-83A1-F6EECF244321}">
                <p14:modId xmlns:p14="http://schemas.microsoft.com/office/powerpoint/2010/main" val="2624331722"/>
              </p:ext>
            </p:extLst>
          </p:nvPr>
        </p:nvGraphicFramePr>
        <p:xfrm>
          <a:off x="961176" y="1385180"/>
          <a:ext cx="2743200" cy="3758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F72ECC8-ED7E-7548-AC25-DEBBECF046B8}"/>
              </a:ext>
            </a:extLst>
          </p:cNvPr>
          <p:cNvGraphicFramePr/>
          <p:nvPr>
            <p:extLst>
              <p:ext uri="{D42A27DB-BD31-4B8C-83A1-F6EECF244321}">
                <p14:modId xmlns:p14="http://schemas.microsoft.com/office/powerpoint/2010/main" val="2086682471"/>
              </p:ext>
            </p:extLst>
          </p:nvPr>
        </p:nvGraphicFramePr>
        <p:xfrm>
          <a:off x="4572000" y="1385180"/>
          <a:ext cx="2743200" cy="3758320"/>
        </p:xfrm>
        <a:graphic>
          <a:graphicData uri="http://schemas.openxmlformats.org/drawingml/2006/chart">
            <c:chart xmlns:c="http://schemas.openxmlformats.org/drawingml/2006/chart" xmlns:r="http://schemas.openxmlformats.org/officeDocument/2006/relationships" r:id="rId4"/>
          </a:graphicData>
        </a:graphic>
      </p:graphicFrame>
      <p:sp>
        <p:nvSpPr>
          <p:cNvPr id="6" name="Shape 304">
            <a:extLst>
              <a:ext uri="{FF2B5EF4-FFF2-40B4-BE49-F238E27FC236}">
                <a16:creationId xmlns:a16="http://schemas.microsoft.com/office/drawing/2014/main" id="{4D85F310-2D4E-EF41-8742-1CCDA6A1DAD0}"/>
              </a:ext>
            </a:extLst>
          </p:cNvPr>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lvl="0"/>
            <a:r>
              <a:rPr lang="en-US" b="1" dirty="0">
                <a:solidFill>
                  <a:srgbClr val="295269"/>
                </a:solidFill>
                <a:latin typeface="Roboto"/>
                <a:ea typeface="Roboto"/>
                <a:cs typeface="Roboto"/>
                <a:sym typeface="Roboto"/>
              </a:rPr>
              <a:t>Number of Responses Per Survey Question</a:t>
            </a:r>
          </a:p>
        </p:txBody>
      </p:sp>
    </p:spTree>
    <p:extLst>
      <p:ext uri="{BB962C8B-B14F-4D97-AF65-F5344CB8AC3E}">
        <p14:creationId xmlns:p14="http://schemas.microsoft.com/office/powerpoint/2010/main" val="892464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6" name="Shape 304">
            <a:extLst>
              <a:ext uri="{FF2B5EF4-FFF2-40B4-BE49-F238E27FC236}">
                <a16:creationId xmlns:a16="http://schemas.microsoft.com/office/drawing/2014/main" id="{4D85F310-2D4E-EF41-8742-1CCDA6A1DAD0}"/>
              </a:ext>
            </a:extLst>
          </p:cNvPr>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lvl="0"/>
            <a:r>
              <a:rPr lang="en-US" b="1" dirty="0">
                <a:solidFill>
                  <a:srgbClr val="295269"/>
                </a:solidFill>
                <a:latin typeface="Roboto"/>
                <a:ea typeface="Roboto"/>
                <a:cs typeface="Roboto"/>
                <a:sym typeface="Roboto"/>
              </a:rPr>
              <a:t>Number of Responses Per Survey Question</a:t>
            </a:r>
          </a:p>
        </p:txBody>
      </p:sp>
      <p:graphicFrame>
        <p:nvGraphicFramePr>
          <p:cNvPr id="5" name="Shape 332">
            <a:extLst>
              <a:ext uri="{FF2B5EF4-FFF2-40B4-BE49-F238E27FC236}">
                <a16:creationId xmlns:a16="http://schemas.microsoft.com/office/drawing/2014/main" id="{0A4DA8CA-2F18-F144-840C-CFED0394B142}"/>
              </a:ext>
            </a:extLst>
          </p:cNvPr>
          <p:cNvGraphicFramePr/>
          <p:nvPr>
            <p:extLst>
              <p:ext uri="{D42A27DB-BD31-4B8C-83A1-F6EECF244321}">
                <p14:modId xmlns:p14="http://schemas.microsoft.com/office/powerpoint/2010/main" val="1933791969"/>
              </p:ext>
            </p:extLst>
          </p:nvPr>
        </p:nvGraphicFramePr>
        <p:xfrm>
          <a:off x="311700" y="993034"/>
          <a:ext cx="7193623" cy="2530625"/>
        </p:xfrm>
        <a:graphic>
          <a:graphicData uri="http://schemas.openxmlformats.org/drawingml/2006/table">
            <a:tbl>
              <a:tblPr>
                <a:noFill/>
                <a:tableStyleId>{8628B589-4659-4227-9C68-565DD4A46BFE}</a:tableStyleId>
              </a:tblPr>
              <a:tblGrid>
                <a:gridCol w="4382636">
                  <a:extLst>
                    <a:ext uri="{9D8B030D-6E8A-4147-A177-3AD203B41FA5}">
                      <a16:colId xmlns:a16="http://schemas.microsoft.com/office/drawing/2014/main" val="20000"/>
                    </a:ext>
                  </a:extLst>
                </a:gridCol>
                <a:gridCol w="2810987">
                  <a:extLst>
                    <a:ext uri="{9D8B030D-6E8A-4147-A177-3AD203B41FA5}">
                      <a16:colId xmlns:a16="http://schemas.microsoft.com/office/drawing/2014/main" val="20001"/>
                    </a:ext>
                  </a:extLst>
                </a:gridCol>
              </a:tblGrid>
              <a:tr h="331050">
                <a:tc>
                  <a:txBody>
                    <a:bodyPr/>
                    <a:lstStyle/>
                    <a:p>
                      <a:pPr marL="0" lvl="0" indent="0" rtl="0">
                        <a:spcBef>
                          <a:spcPts val="0"/>
                        </a:spcBef>
                        <a:spcAft>
                          <a:spcPts val="0"/>
                        </a:spcAft>
                        <a:buNone/>
                      </a:pPr>
                      <a:r>
                        <a:rPr lang="en" sz="1000" b="1" dirty="0">
                          <a:solidFill>
                            <a:srgbClr val="FFFFFF"/>
                          </a:solidFill>
                        </a:rPr>
                        <a:t>Question</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Response Count</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marL="0" lvl="0" indent="0" rtl="0">
                        <a:spcBef>
                          <a:spcPts val="0"/>
                        </a:spcBef>
                        <a:spcAft>
                          <a:spcPts val="0"/>
                        </a:spcAft>
                        <a:buNone/>
                      </a:pPr>
                      <a:r>
                        <a:rPr lang="en-US" sz="1400" dirty="0"/>
                        <a:t>1. What are you looking for?</a:t>
                      </a:r>
                      <a:endParaRPr sz="14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400" dirty="0"/>
                        <a:t>500</a:t>
                      </a:r>
                      <a:endParaRPr sz="14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marL="0" lvl="0" indent="0" rtl="0">
                        <a:spcBef>
                          <a:spcPts val="0"/>
                        </a:spcBef>
                        <a:spcAft>
                          <a:spcPts val="0"/>
                        </a:spcAft>
                        <a:buNone/>
                      </a:pPr>
                      <a:r>
                        <a:rPr lang="en-US" sz="1400" dirty="0"/>
                        <a:t>2. What’s your fit?</a:t>
                      </a:r>
                      <a:endParaRPr sz="1400" dirty="0"/>
                    </a:p>
                  </a:txBody>
                  <a:tcPr marL="91425" marR="91425" marT="91425" marB="91425"/>
                </a:tc>
                <a:tc>
                  <a:txBody>
                    <a:bodyPr/>
                    <a:lstStyle/>
                    <a:p>
                      <a:pPr marL="0" lvl="0" indent="0" rtl="0">
                        <a:spcBef>
                          <a:spcPts val="0"/>
                        </a:spcBef>
                        <a:spcAft>
                          <a:spcPts val="0"/>
                        </a:spcAft>
                        <a:buNone/>
                      </a:pPr>
                      <a:r>
                        <a:rPr lang="en-US" dirty="0"/>
                        <a:t>475</a:t>
                      </a:r>
                      <a:endParaRPr dirty="0"/>
                    </a:p>
                  </a:txBody>
                  <a:tcPr marL="91425" marR="91425" marT="91425" marB="91425"/>
                </a:tc>
                <a:extLst>
                  <a:ext uri="{0D108BD9-81ED-4DB2-BD59-A6C34878D82A}">
                    <a16:rowId xmlns:a16="http://schemas.microsoft.com/office/drawing/2014/main" val="10002"/>
                  </a:ext>
                </a:extLst>
              </a:tr>
              <a:tr h="439075">
                <a:tc>
                  <a:txBody>
                    <a:bodyPr/>
                    <a:lstStyle/>
                    <a:p>
                      <a:pPr marL="0" lvl="0" indent="0" rtl="0">
                        <a:spcBef>
                          <a:spcPts val="0"/>
                        </a:spcBef>
                        <a:spcAft>
                          <a:spcPts val="0"/>
                        </a:spcAft>
                        <a:buNone/>
                      </a:pPr>
                      <a:r>
                        <a:rPr lang="en-US" dirty="0"/>
                        <a:t>3. Which shapes do you like?</a:t>
                      </a:r>
                      <a:endParaRPr dirty="0"/>
                    </a:p>
                  </a:txBody>
                  <a:tcPr marL="91425" marR="91425" marT="91425" marB="91425"/>
                </a:tc>
                <a:tc>
                  <a:txBody>
                    <a:bodyPr/>
                    <a:lstStyle/>
                    <a:p>
                      <a:pPr marL="0" lvl="0" indent="0" rtl="0">
                        <a:spcBef>
                          <a:spcPts val="0"/>
                        </a:spcBef>
                        <a:spcAft>
                          <a:spcPts val="0"/>
                        </a:spcAft>
                        <a:buNone/>
                      </a:pPr>
                      <a:r>
                        <a:rPr lang="en-US" dirty="0"/>
                        <a:t>380</a:t>
                      </a:r>
                      <a:endParaRPr dirty="0"/>
                    </a:p>
                  </a:txBody>
                  <a:tcPr marL="91425" marR="91425" marT="91425" marB="91425"/>
                </a:tc>
                <a:extLst>
                  <a:ext uri="{0D108BD9-81ED-4DB2-BD59-A6C34878D82A}">
                    <a16:rowId xmlns:a16="http://schemas.microsoft.com/office/drawing/2014/main" val="10003"/>
                  </a:ext>
                </a:extLst>
              </a:tr>
              <a:tr h="439075">
                <a:tc>
                  <a:txBody>
                    <a:bodyPr/>
                    <a:lstStyle/>
                    <a:p>
                      <a:pPr marL="0" lvl="0" indent="0" rtl="0">
                        <a:spcBef>
                          <a:spcPts val="0"/>
                        </a:spcBef>
                        <a:spcAft>
                          <a:spcPts val="0"/>
                        </a:spcAft>
                        <a:buNone/>
                      </a:pPr>
                      <a:r>
                        <a:rPr lang="en-US" dirty="0"/>
                        <a:t>4. Which colors do you like?</a:t>
                      </a:r>
                      <a:endParaRPr dirty="0"/>
                    </a:p>
                  </a:txBody>
                  <a:tcPr marL="91425" marR="91425" marT="91425" marB="91425"/>
                </a:tc>
                <a:tc>
                  <a:txBody>
                    <a:bodyPr/>
                    <a:lstStyle/>
                    <a:p>
                      <a:pPr marL="0" lvl="0" indent="0" rtl="0">
                        <a:spcBef>
                          <a:spcPts val="0"/>
                        </a:spcBef>
                        <a:spcAft>
                          <a:spcPts val="0"/>
                        </a:spcAft>
                        <a:buNone/>
                      </a:pPr>
                      <a:r>
                        <a:rPr lang="en-US" dirty="0"/>
                        <a:t>361</a:t>
                      </a:r>
                      <a:endParaRPr dirty="0"/>
                    </a:p>
                  </a:txBody>
                  <a:tcPr marL="91425" marR="91425" marT="91425" marB="91425"/>
                </a:tc>
                <a:extLst>
                  <a:ext uri="{0D108BD9-81ED-4DB2-BD59-A6C34878D82A}">
                    <a16:rowId xmlns:a16="http://schemas.microsoft.com/office/drawing/2014/main" val="10004"/>
                  </a:ext>
                </a:extLst>
              </a:tr>
              <a:tr h="439075">
                <a:tc>
                  <a:txBody>
                    <a:bodyPr/>
                    <a:lstStyle/>
                    <a:p>
                      <a:pPr marL="0" lvl="0" indent="0" rtl="0">
                        <a:spcBef>
                          <a:spcPts val="0"/>
                        </a:spcBef>
                        <a:spcAft>
                          <a:spcPts val="0"/>
                        </a:spcAft>
                        <a:buNone/>
                      </a:pPr>
                      <a:r>
                        <a:rPr lang="en-US" dirty="0"/>
                        <a:t>5. When was your last eye exam?</a:t>
                      </a:r>
                      <a:endParaRPr dirty="0"/>
                    </a:p>
                  </a:txBody>
                  <a:tcPr marL="91425" marR="91425" marT="91425" marB="91425"/>
                </a:tc>
                <a:tc>
                  <a:txBody>
                    <a:bodyPr/>
                    <a:lstStyle/>
                    <a:p>
                      <a:pPr marL="0" lvl="0" indent="0" rtl="0">
                        <a:spcBef>
                          <a:spcPts val="0"/>
                        </a:spcBef>
                        <a:spcAft>
                          <a:spcPts val="0"/>
                        </a:spcAft>
                        <a:buNone/>
                      </a:pPr>
                      <a:r>
                        <a:rPr lang="en-US" dirty="0"/>
                        <a:t>270</a:t>
                      </a:r>
                      <a:endParaRPr dirty="0"/>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53623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Quiz Completion Rate Analysis</a:t>
            </a:r>
            <a:endParaRPr dirty="0"/>
          </a:p>
        </p:txBody>
      </p:sp>
    </p:spTree>
    <p:extLst>
      <p:ext uri="{BB962C8B-B14F-4D97-AF65-F5344CB8AC3E}">
        <p14:creationId xmlns:p14="http://schemas.microsoft.com/office/powerpoint/2010/main" val="29464954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4518</TotalTime>
  <Words>660</Words>
  <Application>Microsoft Macintosh PowerPoint</Application>
  <PresentationFormat>On-screen Show (16:9)</PresentationFormat>
  <Paragraphs>103</Paragraphs>
  <Slides>14</Slides>
  <Notes>14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14</vt:i4>
      </vt:variant>
    </vt:vector>
  </HeadingPairs>
  <TitlesOfParts>
    <vt:vector size="22" baseType="lpstr">
      <vt:lpstr>Arial</vt:lpstr>
      <vt:lpstr>Roboto Thin</vt:lpstr>
      <vt:lpstr>Roboto</vt:lpstr>
      <vt:lpstr>Roboto Black</vt:lpstr>
      <vt:lpstr>Dosis</vt:lpstr>
      <vt:lpstr>Simple Light</vt:lpstr>
      <vt:lpstr>Simple Light</vt:lpstr>
      <vt:lpstr>Simple Light</vt:lpstr>
      <vt:lpstr>PowerPoint Presentation</vt:lpstr>
      <vt:lpstr>Table of Contents</vt:lpstr>
      <vt:lpstr>PowerPoint Presentation</vt:lpstr>
      <vt:lpstr>Tables Used</vt:lpstr>
      <vt:lpstr>PowerPoint Presentation</vt:lpstr>
      <vt:lpstr>Number of Responses Per Survey Question</vt:lpstr>
      <vt:lpstr>Number of Responses Per Survey Question</vt:lpstr>
      <vt:lpstr>Number of Responses Per Survey Question</vt:lpstr>
      <vt:lpstr>PowerPoint Presentation</vt:lpstr>
      <vt:lpstr>Number of Responses Per Survey Question</vt:lpstr>
      <vt:lpstr>PowerPoint Presentation</vt:lpstr>
      <vt:lpstr>Pairs Sent vs. Purchased</vt:lpstr>
      <vt:lpstr>PowerPoint Presentation</vt:lpstr>
      <vt:lpstr>Actionable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Kyle Bachand</cp:lastModifiedBy>
  <cp:revision>16</cp:revision>
  <dcterms:modified xsi:type="dcterms:W3CDTF">2020-04-22T04:06:39Z</dcterms:modified>
</cp:coreProperties>
</file>